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8" r:id="rId3"/>
    <p:sldId id="293" r:id="rId4"/>
    <p:sldId id="259" r:id="rId5"/>
    <p:sldId id="262" r:id="rId6"/>
    <p:sldId id="295" r:id="rId7"/>
    <p:sldId id="296" r:id="rId8"/>
    <p:sldId id="297" r:id="rId9"/>
    <p:sldId id="298" r:id="rId10"/>
    <p:sldId id="299" r:id="rId11"/>
    <p:sldId id="260" r:id="rId12"/>
    <p:sldId id="307" r:id="rId13"/>
    <p:sldId id="308" r:id="rId14"/>
    <p:sldId id="309" r:id="rId15"/>
    <p:sldId id="310" r:id="rId16"/>
    <p:sldId id="311" r:id="rId17"/>
    <p:sldId id="312" r:id="rId18"/>
    <p:sldId id="313" r:id="rId19"/>
    <p:sldId id="314" r:id="rId20"/>
    <p:sldId id="315" r:id="rId21"/>
    <p:sldId id="316" r:id="rId22"/>
    <p:sldId id="301" r:id="rId23"/>
    <p:sldId id="336" r:id="rId24"/>
    <p:sldId id="300" r:id="rId25"/>
    <p:sldId id="317" r:id="rId26"/>
    <p:sldId id="318" r:id="rId27"/>
    <p:sldId id="319" r:id="rId28"/>
    <p:sldId id="320" r:id="rId29"/>
    <p:sldId id="321" r:id="rId30"/>
    <p:sldId id="322" r:id="rId31"/>
    <p:sldId id="333" r:id="rId32"/>
    <p:sldId id="334" r:id="rId33"/>
    <p:sldId id="323" r:id="rId34"/>
    <p:sldId id="324" r:id="rId35"/>
    <p:sldId id="327" r:id="rId36"/>
    <p:sldId id="302" r:id="rId37"/>
    <p:sldId id="264" r:id="rId38"/>
    <p:sldId id="278" r:id="rId39"/>
  </p:sldIdLst>
  <p:sldSz cx="9144000" cy="5143500" type="screen16x9"/>
  <p:notesSz cx="6858000" cy="9144000"/>
  <p:embeddedFontLst>
    <p:embeddedFont>
      <p:font typeface="Barlow Light" panose="00000400000000000000" pitchFamily="2" charset="0"/>
      <p:regular r:id="rId41"/>
      <p:bold r:id="rId42"/>
      <p:italic r:id="rId43"/>
      <p:boldItalic r:id="rId44"/>
    </p:embeddedFont>
    <p:embeddedFont>
      <p:font typeface="EB Garamond" panose="00000500000000000000" pitchFamily="2" charset="0"/>
      <p:regular r:id="rId45"/>
      <p:bold r:id="rId46"/>
      <p:italic r:id="rId47"/>
      <p:boldItalic r:id="rId48"/>
    </p:embeddedFont>
    <p:embeddedFont>
      <p:font typeface="Fira Sans Extra Condensed Medium" panose="020B0604020202020204" charset="0"/>
      <p:regular r:id="rId49"/>
      <p:bold r:id="rId50"/>
      <p:italic r:id="rId51"/>
      <p:boldItalic r:id="rId52"/>
    </p:embeddedFont>
    <p:embeddedFont>
      <p:font typeface="Montserrat Black" panose="00000A00000000000000" pitchFamily="2" charset="0"/>
      <p:bold r:id="rId53"/>
      <p:boldItalic r:id="rId54"/>
    </p:embeddedFont>
    <p:embeddedFont>
      <p:font typeface="Montserrat ExtraBold" panose="00000900000000000000" pitchFamily="2" charset="0"/>
      <p:bold r:id="rId55"/>
      <p:boldItalic r:id="rId56"/>
    </p:embeddedFont>
    <p:embeddedFont>
      <p:font typeface="Montserrat Light" panose="00000400000000000000" pitchFamily="2" charset="0"/>
      <p:regular r:id="rId57"/>
      <p:bold r:id="rId58"/>
      <p:italic r:id="rId59"/>
      <p:boldItalic r:id="rId60"/>
    </p:embeddedFont>
    <p:embeddedFont>
      <p:font typeface="Segoe UI Light" panose="020B0502040204020203" pitchFamily="34" charset="0"/>
      <p:regular r:id="rId61"/>
      <p: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a:srgbClr val="FFE4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8BC16B-0B0B-4F1D-9B91-489801F99BAA}">
  <a:tblStyle styleId="{BA8BC16B-0B0B-4F1D-9B91-489801F99B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5033" autoAdjust="0"/>
  </p:normalViewPr>
  <p:slideViewPr>
    <p:cSldViewPr snapToGrid="0">
      <p:cViewPr varScale="1">
        <p:scale>
          <a:sx n="104" d="100"/>
          <a:sy n="104" d="100"/>
        </p:scale>
        <p:origin x="87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B0ECD5F2-1333-A11C-7951-3D6848CFC531}"/>
            </a:ext>
          </a:extLst>
        </p:cNvPr>
        <p:cNvGrpSpPr/>
        <p:nvPr/>
      </p:nvGrpSpPr>
      <p:grpSpPr>
        <a:xfrm>
          <a:off x="0" y="0"/>
          <a:ext cx="0" cy="0"/>
          <a:chOff x="0" y="0"/>
          <a:chExt cx="0" cy="0"/>
        </a:xfrm>
      </p:grpSpPr>
      <p:sp>
        <p:nvSpPr>
          <p:cNvPr id="181" name="Google Shape;181;g56c698b077_0_0:notes">
            <a:extLst>
              <a:ext uri="{FF2B5EF4-FFF2-40B4-BE49-F238E27FC236}">
                <a16:creationId xmlns:a16="http://schemas.microsoft.com/office/drawing/2014/main" id="{7C877659-95A2-1985-1565-0BA350FC50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a:extLst>
              <a:ext uri="{FF2B5EF4-FFF2-40B4-BE49-F238E27FC236}">
                <a16:creationId xmlns:a16="http://schemas.microsoft.com/office/drawing/2014/main" id="{B8D3594B-09F9-1B02-FDE0-9B45B0B716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644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16612d386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2F20BB63-7933-1545-40C6-0A95CCBB53B7}"/>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D20E5CD4-ACB4-DBDE-2AFE-8AEAE40957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4E9FF5E9-AC2F-1081-6634-898D8652E4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195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2EB8EF7C-C280-4226-1C94-12CBC245A34F}"/>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4748DBFB-FC48-4C22-B975-64F866E95D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F6215B22-AE01-31A5-9A9E-F5659CAC0B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720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A992A26F-3B6E-36DA-3CC9-47B50B015009}"/>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0196155F-99D6-431F-77B7-598618856B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3A79F6E1-5674-444F-6FDC-914A74D751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3894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5C64ACD4-9DD9-EE74-0719-21A071125C26}"/>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1ADB1EFC-0EB0-ED61-2705-595F854319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33F7AA22-763B-8E23-1493-44D09C8850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2659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2FFC2FB-DF44-EDDC-9152-BC022C2CF2D1}"/>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9BDF7C53-227C-B0F8-84DC-FBD841168A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1F79A445-439E-2954-D72C-71E101A41E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015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8E86718-A7BE-D124-EB5D-CBBA05EBB643}"/>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0E59EAC3-178A-07E5-6EBA-C323413155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12E17490-DD5C-75E4-D3F0-8F826ADB4E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7265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D21FE1FF-8E1A-6449-B294-1B4F796AF0F8}"/>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72FA2EDA-DA7D-C56F-5926-65BEDD6044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1E645A49-0E3B-81DE-B6F6-90DF8F9DD0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326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5A104AEB-8856-227B-8C7E-62BCAB597164}"/>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4F067CB3-6862-5315-5D57-1FCFB7111E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6939CB95-9C00-870D-21DC-D1DA4E6A76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185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1185745B-77D6-267C-D724-4DCE7A7DEBA6}"/>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19EF491E-CA35-B06A-EBDF-E767D5F155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DCC9BC49-41F2-209A-7836-3029D053F2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1087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90B5D349-8791-EEFF-5F09-792018BB7D15}"/>
            </a:ext>
          </a:extLst>
        </p:cNvPr>
        <p:cNvGrpSpPr/>
        <p:nvPr/>
      </p:nvGrpSpPr>
      <p:grpSpPr>
        <a:xfrm>
          <a:off x="0" y="0"/>
          <a:ext cx="0" cy="0"/>
          <a:chOff x="0" y="0"/>
          <a:chExt cx="0" cy="0"/>
        </a:xfrm>
      </p:grpSpPr>
      <p:sp>
        <p:nvSpPr>
          <p:cNvPr id="199" name="Google Shape;199;g516612d386_1_39:notes">
            <a:extLst>
              <a:ext uri="{FF2B5EF4-FFF2-40B4-BE49-F238E27FC236}">
                <a16:creationId xmlns:a16="http://schemas.microsoft.com/office/drawing/2014/main" id="{1587019D-DF97-AA4F-9A9E-F4B861BECF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16612d386_1_39:notes">
            <a:extLst>
              <a:ext uri="{FF2B5EF4-FFF2-40B4-BE49-F238E27FC236}">
                <a16:creationId xmlns:a16="http://schemas.microsoft.com/office/drawing/2014/main" id="{D60C3963-02BF-58DC-91EE-CD9F4D1AF1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80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DCB9B654-898B-5762-1FB3-377CE6DEAB3E}"/>
            </a:ext>
          </a:extLst>
        </p:cNvPr>
        <p:cNvGrpSpPr/>
        <p:nvPr/>
      </p:nvGrpSpPr>
      <p:grpSpPr>
        <a:xfrm>
          <a:off x="0" y="0"/>
          <a:ext cx="0" cy="0"/>
          <a:chOff x="0" y="0"/>
          <a:chExt cx="0" cy="0"/>
        </a:xfrm>
      </p:grpSpPr>
      <p:sp>
        <p:nvSpPr>
          <p:cNvPr id="181" name="Google Shape;181;g56c698b077_0_0:notes">
            <a:extLst>
              <a:ext uri="{FF2B5EF4-FFF2-40B4-BE49-F238E27FC236}">
                <a16:creationId xmlns:a16="http://schemas.microsoft.com/office/drawing/2014/main" id="{BFDD60DC-421B-35BD-D496-C80D48BD00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a:extLst>
              <a:ext uri="{FF2B5EF4-FFF2-40B4-BE49-F238E27FC236}">
                <a16:creationId xmlns:a16="http://schemas.microsoft.com/office/drawing/2014/main" id="{73528D44-6B1A-5BB3-4C7F-4415F05A9A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770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33A0F4E0-ABE2-8F64-7E10-7A74E580D67A}"/>
            </a:ext>
          </a:extLst>
        </p:cNvPr>
        <p:cNvGrpSpPr/>
        <p:nvPr/>
      </p:nvGrpSpPr>
      <p:grpSpPr>
        <a:xfrm>
          <a:off x="0" y="0"/>
          <a:ext cx="0" cy="0"/>
          <a:chOff x="0" y="0"/>
          <a:chExt cx="0" cy="0"/>
        </a:xfrm>
      </p:grpSpPr>
      <p:sp>
        <p:nvSpPr>
          <p:cNvPr id="181" name="Google Shape;181;g56c698b077_0_0:notes">
            <a:extLst>
              <a:ext uri="{FF2B5EF4-FFF2-40B4-BE49-F238E27FC236}">
                <a16:creationId xmlns:a16="http://schemas.microsoft.com/office/drawing/2014/main" id="{3EEB1C69-C9E1-7148-7460-2EB250E447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a:extLst>
              <a:ext uri="{FF2B5EF4-FFF2-40B4-BE49-F238E27FC236}">
                <a16:creationId xmlns:a16="http://schemas.microsoft.com/office/drawing/2014/main" id="{7301EB7A-979F-938F-FDA2-F96C700F86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663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D06C2520-3486-FD46-DE46-A2E58711112C}"/>
            </a:ext>
          </a:extLst>
        </p:cNvPr>
        <p:cNvGrpSpPr/>
        <p:nvPr/>
      </p:nvGrpSpPr>
      <p:grpSpPr>
        <a:xfrm>
          <a:off x="0" y="0"/>
          <a:ext cx="0" cy="0"/>
          <a:chOff x="0" y="0"/>
          <a:chExt cx="0" cy="0"/>
        </a:xfrm>
      </p:grpSpPr>
      <p:sp>
        <p:nvSpPr>
          <p:cNvPr id="181" name="Google Shape;181;g56c698b077_0_0:notes">
            <a:extLst>
              <a:ext uri="{FF2B5EF4-FFF2-40B4-BE49-F238E27FC236}">
                <a16:creationId xmlns:a16="http://schemas.microsoft.com/office/drawing/2014/main" id="{8C31853A-6CD1-0307-1436-0A0B9F9317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a:extLst>
              <a:ext uri="{FF2B5EF4-FFF2-40B4-BE49-F238E27FC236}">
                <a16:creationId xmlns:a16="http://schemas.microsoft.com/office/drawing/2014/main" id="{6D88C0E9-1A08-98A2-CBDE-97487592B7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073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5540b6adc3_2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4" name="Google Shape;1864;g5540b6adc3_2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a:extLst>
            <a:ext uri="{FF2B5EF4-FFF2-40B4-BE49-F238E27FC236}">
              <a16:creationId xmlns:a16="http://schemas.microsoft.com/office/drawing/2014/main" id="{F8237E68-DA9D-54CE-46F2-DC2890159C12}"/>
            </a:ext>
          </a:extLst>
        </p:cNvPr>
        <p:cNvGrpSpPr/>
        <p:nvPr/>
      </p:nvGrpSpPr>
      <p:grpSpPr>
        <a:xfrm>
          <a:off x="0" y="0"/>
          <a:ext cx="0" cy="0"/>
          <a:chOff x="0" y="0"/>
          <a:chExt cx="0" cy="0"/>
        </a:xfrm>
      </p:grpSpPr>
      <p:sp>
        <p:nvSpPr>
          <p:cNvPr id="149" name="Google Shape;149;g4dfce81f19_0_1742:notes">
            <a:extLst>
              <a:ext uri="{FF2B5EF4-FFF2-40B4-BE49-F238E27FC236}">
                <a16:creationId xmlns:a16="http://schemas.microsoft.com/office/drawing/2014/main" id="{4B252811-27FB-E2BE-9BB5-5B6EF736BC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4dfce81f19_0_1742:notes">
            <a:extLst>
              <a:ext uri="{FF2B5EF4-FFF2-40B4-BE49-F238E27FC236}">
                <a16:creationId xmlns:a16="http://schemas.microsoft.com/office/drawing/2014/main" id="{FE729CE6-D6CB-6336-FD84-C69EACC9E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656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6c698b0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98BD9139-24BD-77E0-4CE4-7122E259B87F}"/>
            </a:ext>
          </a:extLst>
        </p:cNvPr>
        <p:cNvGrpSpPr/>
        <p:nvPr/>
      </p:nvGrpSpPr>
      <p:grpSpPr>
        <a:xfrm>
          <a:off x="0" y="0"/>
          <a:ext cx="0" cy="0"/>
          <a:chOff x="0" y="0"/>
          <a:chExt cx="0" cy="0"/>
        </a:xfrm>
      </p:grpSpPr>
      <p:sp>
        <p:nvSpPr>
          <p:cNvPr id="137" name="Google Shape;137;g41a8f1e756_0_702:notes">
            <a:extLst>
              <a:ext uri="{FF2B5EF4-FFF2-40B4-BE49-F238E27FC236}">
                <a16:creationId xmlns:a16="http://schemas.microsoft.com/office/drawing/2014/main" id="{4C3EAC3E-DD59-B981-7D91-9ACF0C6010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a8f1e756_0_702:notes">
            <a:extLst>
              <a:ext uri="{FF2B5EF4-FFF2-40B4-BE49-F238E27FC236}">
                <a16:creationId xmlns:a16="http://schemas.microsoft.com/office/drawing/2014/main" id="{6E0D01BE-9FA4-7CC1-0647-99D5A13F59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80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a:extLst>
            <a:ext uri="{FF2B5EF4-FFF2-40B4-BE49-F238E27FC236}">
              <a16:creationId xmlns:a16="http://schemas.microsoft.com/office/drawing/2014/main" id="{018C040C-9D32-B65C-1E38-CDFE1C710D4C}"/>
            </a:ext>
          </a:extLst>
        </p:cNvPr>
        <p:cNvGrpSpPr/>
        <p:nvPr/>
      </p:nvGrpSpPr>
      <p:grpSpPr>
        <a:xfrm>
          <a:off x="0" y="0"/>
          <a:ext cx="0" cy="0"/>
          <a:chOff x="0" y="0"/>
          <a:chExt cx="0" cy="0"/>
        </a:xfrm>
      </p:grpSpPr>
      <p:sp>
        <p:nvSpPr>
          <p:cNvPr id="1111" name="Google Shape;1111;g59d6898307_0_577:notes">
            <a:extLst>
              <a:ext uri="{FF2B5EF4-FFF2-40B4-BE49-F238E27FC236}">
                <a16:creationId xmlns:a16="http://schemas.microsoft.com/office/drawing/2014/main" id="{99C0A6B8-27CF-A280-D651-037A0C379E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59d6898307_0_577:notes">
            <a:extLst>
              <a:ext uri="{FF2B5EF4-FFF2-40B4-BE49-F238E27FC236}">
                <a16:creationId xmlns:a16="http://schemas.microsoft.com/office/drawing/2014/main" id="{ECF05752-2313-93FF-97DB-26952FE397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139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F0D349FF-20FA-6BE5-A46A-528DC1BA0397}"/>
            </a:ext>
          </a:extLst>
        </p:cNvPr>
        <p:cNvGrpSpPr/>
        <p:nvPr/>
      </p:nvGrpSpPr>
      <p:grpSpPr>
        <a:xfrm>
          <a:off x="0" y="0"/>
          <a:ext cx="0" cy="0"/>
          <a:chOff x="0" y="0"/>
          <a:chExt cx="0" cy="0"/>
        </a:xfrm>
      </p:grpSpPr>
      <p:sp>
        <p:nvSpPr>
          <p:cNvPr id="181" name="Google Shape;181;g56c698b077_0_0:notes">
            <a:extLst>
              <a:ext uri="{FF2B5EF4-FFF2-40B4-BE49-F238E27FC236}">
                <a16:creationId xmlns:a16="http://schemas.microsoft.com/office/drawing/2014/main" id="{855EEC59-11F8-7A12-81C6-03916C7109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a:extLst>
              <a:ext uri="{FF2B5EF4-FFF2-40B4-BE49-F238E27FC236}">
                <a16:creationId xmlns:a16="http://schemas.microsoft.com/office/drawing/2014/main" id="{C2614E87-9047-013E-CB7C-688246B0B9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398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958ADEB6-E6C1-BA53-A928-99887156FC9A}"/>
            </a:ext>
          </a:extLst>
        </p:cNvPr>
        <p:cNvGrpSpPr/>
        <p:nvPr/>
      </p:nvGrpSpPr>
      <p:grpSpPr>
        <a:xfrm>
          <a:off x="0" y="0"/>
          <a:ext cx="0" cy="0"/>
          <a:chOff x="0" y="0"/>
          <a:chExt cx="0" cy="0"/>
        </a:xfrm>
      </p:grpSpPr>
      <p:sp>
        <p:nvSpPr>
          <p:cNvPr id="137" name="Google Shape;137;g41a8f1e756_0_702:notes">
            <a:extLst>
              <a:ext uri="{FF2B5EF4-FFF2-40B4-BE49-F238E27FC236}">
                <a16:creationId xmlns:a16="http://schemas.microsoft.com/office/drawing/2014/main" id="{396DF2B0-DD92-384F-E2EE-F5937FF86C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1a8f1e756_0_702:notes">
            <a:extLst>
              <a:ext uri="{FF2B5EF4-FFF2-40B4-BE49-F238E27FC236}">
                <a16:creationId xmlns:a16="http://schemas.microsoft.com/office/drawing/2014/main" id="{20F395C1-56EF-4337-16D1-42592883BB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995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solidFill>
          <a:srgbClr val="FFFFFF"/>
        </a:solidFill>
        <a:effectLst/>
      </p:bgPr>
    </p:bg>
    <p:spTree>
      <p:nvGrpSpPr>
        <p:cNvPr id="1" name="Shape 8"/>
        <p:cNvGrpSpPr/>
        <p:nvPr/>
      </p:nvGrpSpPr>
      <p:grpSpPr>
        <a:xfrm>
          <a:off x="0" y="0"/>
          <a:ext cx="0" cy="0"/>
          <a:chOff x="0" y="0"/>
          <a:chExt cx="0" cy="0"/>
        </a:xfrm>
      </p:grpSpPr>
      <p:sp>
        <p:nvSpPr>
          <p:cNvPr id="9" name="Google Shape;9;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txBox="1">
            <a:spLocks noGrp="1"/>
          </p:cNvSpPr>
          <p:nvPr>
            <p:ph type="ctrTitle"/>
          </p:nvPr>
        </p:nvSpPr>
        <p:spPr>
          <a:xfrm flipH="1">
            <a:off x="623625" y="2236500"/>
            <a:ext cx="35769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flipH="1">
            <a:off x="623500" y="3116767"/>
            <a:ext cx="3629100" cy="6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5" name="Google Shape;15;p2"/>
          <p:cNvSpPr/>
          <p:nvPr/>
        </p:nvSpPr>
        <p:spPr>
          <a:xfrm>
            <a:off x="4099510" y="-10302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_1">
    <p:bg>
      <p:bgPr>
        <a:solidFill>
          <a:srgbClr val="FFFFFF"/>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3414640" y="1853313"/>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18" name="Google Shape;18;p3"/>
          <p:cNvSpPr txBox="1">
            <a:spLocks noGrp="1"/>
          </p:cNvSpPr>
          <p:nvPr>
            <p:ph type="subTitle" idx="1"/>
          </p:nvPr>
        </p:nvSpPr>
        <p:spPr>
          <a:xfrm>
            <a:off x="3622740"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 name="Google Shape;19;p3"/>
          <p:cNvSpPr txBox="1">
            <a:spLocks noGrp="1"/>
          </p:cNvSpPr>
          <p:nvPr>
            <p:ph type="title" idx="2" hasCustomPrompt="1"/>
          </p:nvPr>
        </p:nvSpPr>
        <p:spPr>
          <a:xfrm>
            <a:off x="3699102"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ctrTitle" idx="3"/>
          </p:nvPr>
        </p:nvSpPr>
        <p:spPr>
          <a:xfrm>
            <a:off x="3414853"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1" name="Google Shape;21;p3"/>
          <p:cNvSpPr txBox="1">
            <a:spLocks noGrp="1"/>
          </p:cNvSpPr>
          <p:nvPr>
            <p:ph type="subTitle" idx="4"/>
          </p:nvPr>
        </p:nvSpPr>
        <p:spPr>
          <a:xfrm>
            <a:off x="3587640"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 name="Google Shape;22;p3"/>
          <p:cNvSpPr txBox="1">
            <a:spLocks noGrp="1"/>
          </p:cNvSpPr>
          <p:nvPr>
            <p:ph type="title" idx="5" hasCustomPrompt="1"/>
          </p:nvPr>
        </p:nvSpPr>
        <p:spPr>
          <a:xfrm>
            <a:off x="3699102"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ctrTitle" idx="6"/>
          </p:nvPr>
        </p:nvSpPr>
        <p:spPr>
          <a:xfrm>
            <a:off x="5582025" y="1853313"/>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4" name="Google Shape;24;p3"/>
          <p:cNvSpPr txBox="1">
            <a:spLocks noGrp="1"/>
          </p:cNvSpPr>
          <p:nvPr>
            <p:ph type="subTitle" idx="7"/>
          </p:nvPr>
        </p:nvSpPr>
        <p:spPr>
          <a:xfrm>
            <a:off x="5789900"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3"/>
          <p:cNvSpPr txBox="1">
            <a:spLocks noGrp="1"/>
          </p:cNvSpPr>
          <p:nvPr>
            <p:ph type="title" idx="8" hasCustomPrompt="1"/>
          </p:nvPr>
        </p:nvSpPr>
        <p:spPr>
          <a:xfrm>
            <a:off x="5866262"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ctrTitle" idx="9"/>
          </p:nvPr>
        </p:nvSpPr>
        <p:spPr>
          <a:xfrm>
            <a:off x="5581987"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7" name="Google Shape;27;p3"/>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txBox="1">
            <a:spLocks noGrp="1"/>
          </p:cNvSpPr>
          <p:nvPr>
            <p:ph type="subTitle" idx="13"/>
          </p:nvPr>
        </p:nvSpPr>
        <p:spPr>
          <a:xfrm>
            <a:off x="5754800"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3"/>
          <p:cNvSpPr txBox="1">
            <a:spLocks noGrp="1"/>
          </p:cNvSpPr>
          <p:nvPr>
            <p:ph type="title" idx="14" hasCustomPrompt="1"/>
          </p:nvPr>
        </p:nvSpPr>
        <p:spPr>
          <a:xfrm>
            <a:off x="5866262"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a:spLocks noGrp="1"/>
          </p:cNvSpPr>
          <p:nvPr>
            <p:ph type="ctrTitle" idx="15"/>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31" name="Google Shape;31;p3"/>
          <p:cNvSpPr txBox="1">
            <a:spLocks noGrp="1"/>
          </p:cNvSpPr>
          <p:nvPr>
            <p:ph type="ctrTitle" idx="16"/>
          </p:nvPr>
        </p:nvSpPr>
        <p:spPr>
          <a:xfrm>
            <a:off x="1226125" y="1853313"/>
            <a:ext cx="2392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2" name="Google Shape;32;p3"/>
          <p:cNvSpPr txBox="1">
            <a:spLocks noGrp="1"/>
          </p:cNvSpPr>
          <p:nvPr>
            <p:ph type="subTitle" idx="17"/>
          </p:nvPr>
        </p:nvSpPr>
        <p:spPr>
          <a:xfrm>
            <a:off x="1469325" y="2314760"/>
            <a:ext cx="1906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 name="Google Shape;33;p3"/>
          <p:cNvSpPr txBox="1">
            <a:spLocks noGrp="1"/>
          </p:cNvSpPr>
          <p:nvPr>
            <p:ph type="title" idx="18" hasCustomPrompt="1"/>
          </p:nvPr>
        </p:nvSpPr>
        <p:spPr>
          <a:xfrm>
            <a:off x="1545687" y="1565141"/>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a:spLocks noGrp="1"/>
          </p:cNvSpPr>
          <p:nvPr>
            <p:ph type="ctrTitle" idx="19"/>
          </p:nvPr>
        </p:nvSpPr>
        <p:spPr>
          <a:xfrm>
            <a:off x="1261437" y="3359411"/>
            <a:ext cx="2322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35" name="Google Shape;35;p3"/>
          <p:cNvSpPr txBox="1">
            <a:spLocks noGrp="1"/>
          </p:cNvSpPr>
          <p:nvPr>
            <p:ph type="subTitle" idx="20"/>
          </p:nvPr>
        </p:nvSpPr>
        <p:spPr>
          <a:xfrm>
            <a:off x="1434225" y="3820858"/>
            <a:ext cx="1976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 name="Google Shape;36;p3"/>
          <p:cNvSpPr txBox="1">
            <a:spLocks noGrp="1"/>
          </p:cNvSpPr>
          <p:nvPr>
            <p:ph type="title" idx="21" hasCustomPrompt="1"/>
          </p:nvPr>
        </p:nvSpPr>
        <p:spPr>
          <a:xfrm>
            <a:off x="1545687" y="3091842"/>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3"/>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7">
    <p:spTree>
      <p:nvGrpSpPr>
        <p:cNvPr id="1" name="Shape 39"/>
        <p:cNvGrpSpPr/>
        <p:nvPr/>
      </p:nvGrpSpPr>
      <p:grpSpPr>
        <a:xfrm>
          <a:off x="0" y="0"/>
          <a:ext cx="0" cy="0"/>
          <a:chOff x="0" y="0"/>
          <a:chExt cx="0" cy="0"/>
        </a:xfrm>
      </p:grpSpPr>
      <p:sp>
        <p:nvSpPr>
          <p:cNvPr id="40" name="Google Shape;40;p4"/>
          <p:cNvSpPr/>
          <p:nvPr/>
        </p:nvSpPr>
        <p:spPr>
          <a:xfrm rot="-5400000">
            <a:off x="-101015" y="-226845"/>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 name="Google Shape;42;p4"/>
          <p:cNvSpPr txBox="1">
            <a:spLocks noGrp="1"/>
          </p:cNvSpPr>
          <p:nvPr>
            <p:ph type="subTitle" idx="1"/>
          </p:nvPr>
        </p:nvSpPr>
        <p:spPr>
          <a:xfrm>
            <a:off x="831200" y="2314225"/>
            <a:ext cx="42249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13">
    <p:spTree>
      <p:nvGrpSpPr>
        <p:cNvPr id="1" name="Shape 43"/>
        <p:cNvGrpSpPr/>
        <p:nvPr/>
      </p:nvGrpSpPr>
      <p:grpSpPr>
        <a:xfrm>
          <a:off x="0" y="0"/>
          <a:ext cx="0" cy="0"/>
          <a:chOff x="0" y="0"/>
          <a:chExt cx="0" cy="0"/>
        </a:xfrm>
      </p:grpSpPr>
      <p:sp>
        <p:nvSpPr>
          <p:cNvPr id="44" name="Google Shape;44;p5"/>
          <p:cNvSpPr/>
          <p:nvPr/>
        </p:nvSpPr>
        <p:spPr>
          <a:xfrm>
            <a:off x="3356560" y="-23637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txBox="1">
            <a:spLocks noGrp="1"/>
          </p:cNvSpPr>
          <p:nvPr>
            <p:ph type="subTitle" idx="1"/>
          </p:nvPr>
        </p:nvSpPr>
        <p:spPr>
          <a:xfrm>
            <a:off x="2286775" y="1780575"/>
            <a:ext cx="47175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6" name="Google Shape;46;p5"/>
          <p:cNvSpPr txBox="1">
            <a:spLocks noGrp="1"/>
          </p:cNvSpPr>
          <p:nvPr>
            <p:ph type="ctrTitle"/>
          </p:nvPr>
        </p:nvSpPr>
        <p:spPr>
          <a:xfrm>
            <a:off x="3099175" y="2412374"/>
            <a:ext cx="3092700" cy="54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
  <p:cSld name="CUSTOM_12">
    <p:spTree>
      <p:nvGrpSpPr>
        <p:cNvPr id="1" name="Shape 47"/>
        <p:cNvGrpSpPr/>
        <p:nvPr/>
      </p:nvGrpSpPr>
      <p:grpSpPr>
        <a:xfrm>
          <a:off x="0" y="0"/>
          <a:ext cx="0" cy="0"/>
          <a:chOff x="0" y="0"/>
          <a:chExt cx="0" cy="0"/>
        </a:xfrm>
      </p:grpSpPr>
      <p:sp>
        <p:nvSpPr>
          <p:cNvPr id="48" name="Google Shape;48;p6"/>
          <p:cNvSpPr txBox="1">
            <a:spLocks noGrp="1"/>
          </p:cNvSpPr>
          <p:nvPr>
            <p:ph type="ctrTitle"/>
          </p:nvPr>
        </p:nvSpPr>
        <p:spPr>
          <a:xfrm>
            <a:off x="858475" y="273495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9" name="Google Shape;49;p6"/>
          <p:cNvSpPr txBox="1">
            <a:spLocks noGrp="1"/>
          </p:cNvSpPr>
          <p:nvPr>
            <p:ph type="subTitle" idx="1"/>
          </p:nvPr>
        </p:nvSpPr>
        <p:spPr>
          <a:xfrm>
            <a:off x="1019574" y="295510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0" name="Google Shape;50;p6"/>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txBox="1">
            <a:spLocks noGrp="1"/>
          </p:cNvSpPr>
          <p:nvPr>
            <p:ph type="ctrTitle" idx="2"/>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52" name="Google Shape;52;p6"/>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txBox="1">
            <a:spLocks noGrp="1"/>
          </p:cNvSpPr>
          <p:nvPr>
            <p:ph type="subTitle" idx="3"/>
          </p:nvPr>
        </p:nvSpPr>
        <p:spPr>
          <a:xfrm>
            <a:off x="5934474" y="295510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5" name="Google Shape;55;p6"/>
          <p:cNvSpPr txBox="1">
            <a:spLocks noGrp="1"/>
          </p:cNvSpPr>
          <p:nvPr>
            <p:ph type="ctrTitle" idx="4"/>
          </p:nvPr>
        </p:nvSpPr>
        <p:spPr>
          <a:xfrm>
            <a:off x="5773375" y="273495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6" name="Google Shape;56;p6"/>
          <p:cNvSpPr txBox="1">
            <a:spLocks noGrp="1"/>
          </p:cNvSpPr>
          <p:nvPr>
            <p:ph type="subTitle" idx="5"/>
          </p:nvPr>
        </p:nvSpPr>
        <p:spPr>
          <a:xfrm>
            <a:off x="3452999" y="205275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7" name="Google Shape;57;p6"/>
          <p:cNvSpPr txBox="1">
            <a:spLocks noGrp="1"/>
          </p:cNvSpPr>
          <p:nvPr>
            <p:ph type="ctrTitle" idx="6"/>
          </p:nvPr>
        </p:nvSpPr>
        <p:spPr>
          <a:xfrm>
            <a:off x="3291900" y="183260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p:cSld name="CUSTOM_6">
    <p:bg>
      <p:bgPr>
        <a:solidFill>
          <a:srgbClr val="FFFFFF"/>
        </a:solidFill>
        <a:effectLst/>
      </p:bgPr>
    </p:bg>
    <p:spTree>
      <p:nvGrpSpPr>
        <p:cNvPr id="1"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61" name="Google Shape;61;p7"/>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6_1">
    <p:bg>
      <p:bgPr>
        <a:solidFill>
          <a:srgbClr val="FFFFFF"/>
        </a:solidFill>
        <a:effectLst/>
      </p:bgPr>
    </p:bg>
    <p:spTree>
      <p:nvGrpSpPr>
        <p:cNvPr id="1" name="Shape 75"/>
        <p:cNvGrpSpPr/>
        <p:nvPr/>
      </p:nvGrpSpPr>
      <p:grpSpPr>
        <a:xfrm>
          <a:off x="0" y="0"/>
          <a:ext cx="0" cy="0"/>
          <a:chOff x="0" y="0"/>
          <a:chExt cx="0" cy="0"/>
        </a:xfrm>
      </p:grpSpPr>
      <p:sp>
        <p:nvSpPr>
          <p:cNvPr id="76" name="Google Shape;76;p10"/>
          <p:cNvSpPr/>
          <p:nvPr/>
        </p:nvSpPr>
        <p:spPr>
          <a:xfrm rot="-5400000">
            <a:off x="126769" y="-375501"/>
            <a:ext cx="6811569" cy="7337207"/>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ctrTitle"/>
          </p:nvPr>
        </p:nvSpPr>
        <p:spPr>
          <a:xfrm>
            <a:off x="477026" y="1557850"/>
            <a:ext cx="4209300" cy="8517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CB64"/>
              </a:buClr>
              <a:buSzPts val="4800"/>
              <a:buNone/>
              <a:defRPr sz="4800">
                <a:solidFill>
                  <a:srgbClr val="FFCB64"/>
                </a:solidFill>
              </a:defRPr>
            </a:lvl1pPr>
            <a:lvl2pPr lvl="1" algn="ctr" rtl="0">
              <a:spcBef>
                <a:spcPts val="0"/>
              </a:spcBef>
              <a:spcAft>
                <a:spcPts val="0"/>
              </a:spcAft>
              <a:buClr>
                <a:srgbClr val="000000"/>
              </a:buClr>
              <a:buSzPts val="4800"/>
              <a:buNone/>
              <a:defRPr sz="4800">
                <a:solidFill>
                  <a:srgbClr val="000000"/>
                </a:solidFill>
              </a:defRPr>
            </a:lvl2pPr>
            <a:lvl3pPr lvl="2" algn="ctr" rtl="0">
              <a:spcBef>
                <a:spcPts val="0"/>
              </a:spcBef>
              <a:spcAft>
                <a:spcPts val="0"/>
              </a:spcAft>
              <a:buClr>
                <a:srgbClr val="000000"/>
              </a:buClr>
              <a:buSzPts val="4800"/>
              <a:buNone/>
              <a:defRPr sz="4800">
                <a:solidFill>
                  <a:srgbClr val="000000"/>
                </a:solidFill>
              </a:defRPr>
            </a:lvl3pPr>
            <a:lvl4pPr lvl="3" algn="ctr" rtl="0">
              <a:spcBef>
                <a:spcPts val="0"/>
              </a:spcBef>
              <a:spcAft>
                <a:spcPts val="0"/>
              </a:spcAft>
              <a:buClr>
                <a:srgbClr val="000000"/>
              </a:buClr>
              <a:buSzPts val="4800"/>
              <a:buNone/>
              <a:defRPr sz="4800">
                <a:solidFill>
                  <a:srgbClr val="000000"/>
                </a:solidFill>
              </a:defRPr>
            </a:lvl4pPr>
            <a:lvl5pPr lvl="4" algn="ctr" rtl="0">
              <a:spcBef>
                <a:spcPts val="0"/>
              </a:spcBef>
              <a:spcAft>
                <a:spcPts val="0"/>
              </a:spcAft>
              <a:buClr>
                <a:srgbClr val="000000"/>
              </a:buClr>
              <a:buSzPts val="4800"/>
              <a:buNone/>
              <a:defRPr sz="4800">
                <a:solidFill>
                  <a:srgbClr val="000000"/>
                </a:solidFill>
              </a:defRPr>
            </a:lvl5pPr>
            <a:lvl6pPr lvl="5" algn="ctr" rtl="0">
              <a:spcBef>
                <a:spcPts val="0"/>
              </a:spcBef>
              <a:spcAft>
                <a:spcPts val="0"/>
              </a:spcAft>
              <a:buClr>
                <a:srgbClr val="000000"/>
              </a:buClr>
              <a:buSzPts val="4800"/>
              <a:buNone/>
              <a:defRPr sz="4800">
                <a:solidFill>
                  <a:srgbClr val="000000"/>
                </a:solidFill>
              </a:defRPr>
            </a:lvl6pPr>
            <a:lvl7pPr lvl="6" algn="ctr" rtl="0">
              <a:spcBef>
                <a:spcPts val="0"/>
              </a:spcBef>
              <a:spcAft>
                <a:spcPts val="0"/>
              </a:spcAft>
              <a:buClr>
                <a:srgbClr val="000000"/>
              </a:buClr>
              <a:buSzPts val="4800"/>
              <a:buNone/>
              <a:defRPr sz="4800">
                <a:solidFill>
                  <a:srgbClr val="000000"/>
                </a:solidFill>
              </a:defRPr>
            </a:lvl7pPr>
            <a:lvl8pPr lvl="7" algn="ctr" rtl="0">
              <a:spcBef>
                <a:spcPts val="0"/>
              </a:spcBef>
              <a:spcAft>
                <a:spcPts val="0"/>
              </a:spcAft>
              <a:buClr>
                <a:srgbClr val="000000"/>
              </a:buClr>
              <a:buSzPts val="4800"/>
              <a:buNone/>
              <a:defRPr sz="4800">
                <a:solidFill>
                  <a:srgbClr val="000000"/>
                </a:solidFill>
              </a:defRPr>
            </a:lvl8pPr>
            <a:lvl9pPr lvl="8" algn="ctr" rtl="0">
              <a:spcBef>
                <a:spcPts val="0"/>
              </a:spcBef>
              <a:spcAft>
                <a:spcPts val="0"/>
              </a:spcAft>
              <a:buClr>
                <a:srgbClr val="000000"/>
              </a:buClr>
              <a:buSzPts val="4800"/>
              <a:buNone/>
              <a:defRPr sz="4800">
                <a:solidFill>
                  <a:srgbClr val="000000"/>
                </a:solidFill>
              </a:defRPr>
            </a:lvl9pPr>
          </a:lstStyle>
          <a:p>
            <a:endParaRPr/>
          </a:p>
        </p:txBody>
      </p:sp>
      <p:sp>
        <p:nvSpPr>
          <p:cNvPr id="78" name="Google Shape;78;p10"/>
          <p:cNvSpPr txBox="1">
            <a:spLocks noGrp="1"/>
          </p:cNvSpPr>
          <p:nvPr>
            <p:ph type="subTitle" idx="1"/>
          </p:nvPr>
        </p:nvSpPr>
        <p:spPr>
          <a:xfrm flipH="1">
            <a:off x="1674026" y="2409550"/>
            <a:ext cx="3012300" cy="167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Clr>
                <a:srgbClr val="000000"/>
              </a:buClr>
              <a:buSzPts val="1200"/>
              <a:buNone/>
              <a:defRPr>
                <a:solidFill>
                  <a:srgbClr val="000000"/>
                </a:solidFill>
              </a:defRPr>
            </a:lvl2pPr>
            <a:lvl3pPr lvl="2" algn="r" rtl="0">
              <a:lnSpc>
                <a:spcPct val="100000"/>
              </a:lnSpc>
              <a:spcBef>
                <a:spcPts val="0"/>
              </a:spcBef>
              <a:spcAft>
                <a:spcPts val="0"/>
              </a:spcAft>
              <a:buClr>
                <a:srgbClr val="000000"/>
              </a:buClr>
              <a:buSzPts val="1200"/>
              <a:buNone/>
              <a:defRPr>
                <a:solidFill>
                  <a:srgbClr val="000000"/>
                </a:solidFill>
              </a:defRPr>
            </a:lvl3pPr>
            <a:lvl4pPr lvl="3" algn="r" rtl="0">
              <a:lnSpc>
                <a:spcPct val="100000"/>
              </a:lnSpc>
              <a:spcBef>
                <a:spcPts val="0"/>
              </a:spcBef>
              <a:spcAft>
                <a:spcPts val="0"/>
              </a:spcAft>
              <a:buClr>
                <a:srgbClr val="000000"/>
              </a:buClr>
              <a:buSzPts val="1200"/>
              <a:buNone/>
              <a:defRPr>
                <a:solidFill>
                  <a:srgbClr val="000000"/>
                </a:solidFill>
              </a:defRPr>
            </a:lvl4pPr>
            <a:lvl5pPr lvl="4" algn="r" rtl="0">
              <a:lnSpc>
                <a:spcPct val="100000"/>
              </a:lnSpc>
              <a:spcBef>
                <a:spcPts val="0"/>
              </a:spcBef>
              <a:spcAft>
                <a:spcPts val="0"/>
              </a:spcAft>
              <a:buClr>
                <a:srgbClr val="000000"/>
              </a:buClr>
              <a:buSzPts val="1200"/>
              <a:buNone/>
              <a:defRPr>
                <a:solidFill>
                  <a:srgbClr val="000000"/>
                </a:solidFill>
              </a:defRPr>
            </a:lvl5pPr>
            <a:lvl6pPr lvl="5" algn="r" rtl="0">
              <a:lnSpc>
                <a:spcPct val="100000"/>
              </a:lnSpc>
              <a:spcBef>
                <a:spcPts val="0"/>
              </a:spcBef>
              <a:spcAft>
                <a:spcPts val="0"/>
              </a:spcAft>
              <a:buClr>
                <a:srgbClr val="000000"/>
              </a:buClr>
              <a:buSzPts val="1200"/>
              <a:buNone/>
              <a:defRPr>
                <a:solidFill>
                  <a:srgbClr val="000000"/>
                </a:solidFill>
              </a:defRPr>
            </a:lvl6pPr>
            <a:lvl7pPr lvl="6" algn="r" rtl="0">
              <a:lnSpc>
                <a:spcPct val="100000"/>
              </a:lnSpc>
              <a:spcBef>
                <a:spcPts val="0"/>
              </a:spcBef>
              <a:spcAft>
                <a:spcPts val="0"/>
              </a:spcAft>
              <a:buClr>
                <a:srgbClr val="000000"/>
              </a:buClr>
              <a:buSzPts val="1200"/>
              <a:buNone/>
              <a:defRPr>
                <a:solidFill>
                  <a:srgbClr val="000000"/>
                </a:solidFill>
              </a:defRPr>
            </a:lvl7pPr>
            <a:lvl8pPr lvl="7" algn="r" rtl="0">
              <a:lnSpc>
                <a:spcPct val="100000"/>
              </a:lnSpc>
              <a:spcBef>
                <a:spcPts val="0"/>
              </a:spcBef>
              <a:spcAft>
                <a:spcPts val="0"/>
              </a:spcAft>
              <a:buClr>
                <a:srgbClr val="000000"/>
              </a:buClr>
              <a:buSzPts val="1200"/>
              <a:buNone/>
              <a:defRPr>
                <a:solidFill>
                  <a:srgbClr val="000000"/>
                </a:solidFill>
              </a:defRPr>
            </a:lvl8pPr>
            <a:lvl9pPr lvl="8" algn="r" rtl="0">
              <a:lnSpc>
                <a:spcPct val="100000"/>
              </a:lnSpc>
              <a:spcBef>
                <a:spcPts val="0"/>
              </a:spcBef>
              <a:spcAft>
                <a:spcPts val="0"/>
              </a:spcAft>
              <a:buClr>
                <a:srgbClr val="000000"/>
              </a:buClr>
              <a:buSzPts val="1200"/>
              <a:buNone/>
              <a:defRPr>
                <a:solidFill>
                  <a:srgbClr val="000000"/>
                </a:solidFill>
              </a:defRPr>
            </a:lvl9pPr>
          </a:lstStyle>
          <a:p>
            <a:endParaRPr/>
          </a:p>
        </p:txBody>
      </p:sp>
      <p:sp>
        <p:nvSpPr>
          <p:cNvPr id="79" name="Google Shape;79;p10"/>
          <p:cNvSpPr txBox="1"/>
          <p:nvPr/>
        </p:nvSpPr>
        <p:spPr>
          <a:xfrm>
            <a:off x="1263550" y="3683250"/>
            <a:ext cx="3398100" cy="17844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300"/>
              </a:spcBef>
              <a:spcAft>
                <a:spcPts val="0"/>
              </a:spcAft>
              <a:buNone/>
            </a:pPr>
            <a:r>
              <a:rPr lang="en" sz="900">
                <a:solidFill>
                  <a:srgbClr val="434343"/>
                </a:solidFill>
                <a:latin typeface="EB Garamond"/>
                <a:ea typeface="EB Garamond"/>
                <a:cs typeface="EB Garamond"/>
                <a:sym typeface="EB Garamond"/>
              </a:rPr>
              <a:t>CREDITS: This presentation template was created by </a:t>
            </a:r>
            <a:r>
              <a:rPr lang="en" sz="900" b="1">
                <a:solidFill>
                  <a:srgbClr val="434343"/>
                </a:solidFill>
                <a:uFill>
                  <a:noFill/>
                </a:uFill>
                <a:latin typeface="EB Garamond"/>
                <a:ea typeface="EB Garamond"/>
                <a:cs typeface="EB Garamond"/>
                <a:sym typeface="EB Garamond"/>
                <a:hlinkClick r:id="rId2">
                  <a:extLst>
                    <a:ext uri="{A12FA001-AC4F-418D-AE19-62706E023703}">
                      <ahyp:hlinkClr xmlns:ahyp="http://schemas.microsoft.com/office/drawing/2018/hyperlinkcolor" val="tx"/>
                    </a:ext>
                  </a:extLst>
                </a:hlinkClick>
              </a:rPr>
              <a:t>Slidesgo</a:t>
            </a:r>
            <a:r>
              <a:rPr lang="en" sz="900">
                <a:solidFill>
                  <a:srgbClr val="434343"/>
                </a:solidFill>
                <a:latin typeface="EB Garamond"/>
                <a:ea typeface="EB Garamond"/>
                <a:cs typeface="EB Garamond"/>
                <a:sym typeface="EB Garamond"/>
              </a:rPr>
              <a:t>, including icons by </a:t>
            </a:r>
            <a:r>
              <a:rPr lang="en" sz="900" b="1">
                <a:solidFill>
                  <a:srgbClr val="434343"/>
                </a:solidFill>
                <a:uFill>
                  <a:noFill/>
                </a:uFill>
                <a:latin typeface="EB Garamond"/>
                <a:ea typeface="EB Garamond"/>
                <a:cs typeface="EB Garamond"/>
                <a:sym typeface="EB Garamond"/>
                <a:hlinkClick r:id="rId3">
                  <a:extLst>
                    <a:ext uri="{A12FA001-AC4F-418D-AE19-62706E023703}">
                      <ahyp:hlinkClr xmlns:ahyp="http://schemas.microsoft.com/office/drawing/2018/hyperlinkcolor" val="tx"/>
                    </a:ext>
                  </a:extLst>
                </a:hlinkClick>
              </a:rPr>
              <a:t>Flaticon</a:t>
            </a:r>
            <a:r>
              <a:rPr lang="en" sz="900">
                <a:solidFill>
                  <a:srgbClr val="434343"/>
                </a:solidFill>
                <a:latin typeface="EB Garamond"/>
                <a:ea typeface="EB Garamond"/>
                <a:cs typeface="EB Garamond"/>
                <a:sym typeface="EB Garamond"/>
              </a:rPr>
              <a:t>, and infographics &amp; images by </a:t>
            </a:r>
            <a:r>
              <a:rPr lang="en" sz="900" b="1">
                <a:solidFill>
                  <a:srgbClr val="434343"/>
                </a:solidFill>
                <a:uFill>
                  <a:noFill/>
                </a:uFill>
                <a:latin typeface="EB Garamond"/>
                <a:ea typeface="EB Garamond"/>
                <a:cs typeface="EB Garamond"/>
                <a:sym typeface="EB Garamond"/>
                <a:hlinkClick r:id="rId4">
                  <a:extLst>
                    <a:ext uri="{A12FA001-AC4F-418D-AE19-62706E023703}">
                      <ahyp:hlinkClr xmlns:ahyp="http://schemas.microsoft.com/office/drawing/2018/hyperlinkcolor" val="tx"/>
                    </a:ext>
                  </a:extLst>
                </a:hlinkClick>
              </a:rPr>
              <a:t>Freepik</a:t>
            </a:r>
            <a:r>
              <a:rPr lang="en" sz="900">
                <a:solidFill>
                  <a:srgbClr val="434343"/>
                </a:solidFill>
                <a:latin typeface="EB Garamond"/>
                <a:ea typeface="EB Garamond"/>
                <a:cs typeface="EB Garamond"/>
                <a:sym typeface="EB Garamond"/>
              </a:rPr>
              <a:t>. </a:t>
            </a:r>
            <a:endParaRPr sz="900">
              <a:solidFill>
                <a:srgbClr val="434343"/>
              </a:solidFill>
              <a:latin typeface="EB Garamond"/>
              <a:ea typeface="EB Garamond"/>
              <a:cs typeface="EB Garamond"/>
              <a:sym typeface="EB Garamond"/>
            </a:endParaRPr>
          </a:p>
          <a:p>
            <a:pPr marL="0" lvl="0" indent="0" algn="r" rtl="0">
              <a:lnSpc>
                <a:spcPct val="100000"/>
              </a:lnSpc>
              <a:spcBef>
                <a:spcPts val="300"/>
              </a:spcBef>
              <a:spcAft>
                <a:spcPts val="0"/>
              </a:spcAft>
              <a:buNone/>
            </a:pPr>
            <a:r>
              <a:rPr lang="en" sz="900" b="1">
                <a:solidFill>
                  <a:srgbClr val="434343"/>
                </a:solidFill>
                <a:latin typeface="EB Garamond"/>
                <a:ea typeface="EB Garamond"/>
                <a:cs typeface="EB Garamond"/>
                <a:sym typeface="EB Garamond"/>
              </a:rPr>
              <a:t>Please keep this slide for attribution.</a:t>
            </a:r>
            <a:endParaRPr sz="900" b="1">
              <a:solidFill>
                <a:srgbClr val="434343"/>
              </a:solidFill>
              <a:latin typeface="EB Garamond"/>
              <a:ea typeface="EB Garamond"/>
              <a:cs typeface="EB Garamond"/>
              <a:sym typeface="EB Garamond"/>
            </a:endParaRPr>
          </a:p>
          <a:p>
            <a:pPr marL="0" lvl="0" indent="0" algn="r" rtl="0">
              <a:lnSpc>
                <a:spcPct val="115000"/>
              </a:lnSpc>
              <a:spcBef>
                <a:spcPts val="300"/>
              </a:spcBef>
              <a:spcAft>
                <a:spcPts val="0"/>
              </a:spcAft>
              <a:buNone/>
            </a:pPr>
            <a:endParaRPr>
              <a:latin typeface="Barlow Light"/>
              <a:ea typeface="Barlow Light"/>
              <a:cs typeface="Barlow Light"/>
              <a:sym typeface="Barlow Light"/>
            </a:endParaRPr>
          </a:p>
          <a:p>
            <a:pPr marL="0" lvl="0" indent="0" algn="r" rtl="0">
              <a:spcBef>
                <a:spcPts val="0"/>
              </a:spcBef>
              <a:spcAft>
                <a:spcPts val="0"/>
              </a:spcAft>
              <a:buNone/>
            </a:pPr>
            <a:endParaRPr>
              <a:latin typeface="Barlow Light"/>
              <a:ea typeface="Barlow Light"/>
              <a:cs typeface="Barlow Light"/>
              <a:sym typeface="Barlow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Montserrat ExtraBold"/>
              <a:buNone/>
              <a:defRPr sz="2800">
                <a:solidFill>
                  <a:srgbClr val="434343"/>
                </a:solidFill>
                <a:latin typeface="Montserrat ExtraBold"/>
                <a:ea typeface="Montserrat ExtraBold"/>
                <a:cs typeface="Montserrat ExtraBold"/>
                <a:sym typeface="Montserrat ExtraBold"/>
              </a:defRPr>
            </a:lvl1pPr>
            <a:lvl2pPr lvl="1"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2pPr>
            <a:lvl3pPr lvl="2"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3pPr>
            <a:lvl4pPr lvl="3"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4pPr>
            <a:lvl5pPr lvl="4"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5pPr>
            <a:lvl6pPr lvl="5"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6pPr>
            <a:lvl7pPr lvl="6"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7pPr>
            <a:lvl8pPr lvl="7"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8pPr>
            <a:lvl9pPr lvl="8"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1pPr>
            <a:lvl2pPr marL="914400" lvl="1"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2pPr>
            <a:lvl3pPr marL="1371600" lvl="2"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3pPr>
            <a:lvl4pPr marL="1828800" lvl="3"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4pPr>
            <a:lvl5pPr marL="2286000" lvl="4"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5pPr>
            <a:lvl6pPr marL="2743200" lvl="5"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6pPr>
            <a:lvl7pPr marL="3200400" lvl="6"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7pPr>
            <a:lvl8pPr marL="3657600" lvl="7"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8pPr>
            <a:lvl9pPr marL="4114800" lvl="8" indent="-304800" rtl="0">
              <a:lnSpc>
                <a:spcPct val="115000"/>
              </a:lnSpc>
              <a:spcBef>
                <a:spcPts val="1600"/>
              </a:spcBef>
              <a:spcAft>
                <a:spcPts val="1600"/>
              </a:spcAft>
              <a:buClr>
                <a:srgbClr val="434343"/>
              </a:buClr>
              <a:buSzPts val="1200"/>
              <a:buFont typeface="EB Garamond"/>
              <a:buChar char="■"/>
              <a:defRPr sz="1200">
                <a:solidFill>
                  <a:srgbClr val="434343"/>
                </a:solidFill>
                <a:latin typeface="EB Garamond"/>
                <a:ea typeface="EB Garamond"/>
                <a:cs typeface="EB Garamond"/>
                <a:sym typeface="EB Garamo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slide" Target="slide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slide" Target="slide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slide" Target="slide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slide" Target="slide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 Target="slide8.xml"/><Relationship Id="rId7"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3.xml"/><Relationship Id="rId4" Type="http://schemas.openxmlformats.org/officeDocument/2006/relationships/slide" Target="slide24.xml"/><Relationship Id="rId9" Type="http://schemas.openxmlformats.org/officeDocument/2006/relationships/slide" Target="slide3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1/relationships/webextension" Target="../webextensions/webextension1.xml"/><Relationship Id="rId1" Type="http://schemas.openxmlformats.org/officeDocument/2006/relationships/slideLayout" Target="../slideLayouts/slideLayout2.xml"/><Relationship Id="rId4" Type="http://schemas.microsoft.com/office/2011/relationships/webextension" Target="../webextensions/webextension2.xml"/></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slide" Target="slide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slide" Target="slide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slide" Target="slide2.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slide" Target="slide2.xml"/><Relationship Id="rId4" Type="http://schemas.openxmlformats.org/officeDocument/2006/relationships/hyperlink" Target="https://www.kaggle.com/datasets/abdulrhmansalama/egypt-house-prices" TargetMode="Externa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
        <p:cNvGrpSpPr/>
        <p:nvPr/>
      </p:nvGrpSpPr>
      <p:grpSpPr>
        <a:xfrm>
          <a:off x="0" y="0"/>
          <a:ext cx="0" cy="0"/>
          <a:chOff x="0" y="0"/>
          <a:chExt cx="0" cy="0"/>
        </a:xfrm>
      </p:grpSpPr>
      <p:sp>
        <p:nvSpPr>
          <p:cNvPr id="93" name="Google Shape;93;p14"/>
          <p:cNvSpPr txBox="1">
            <a:spLocks noGrp="1"/>
          </p:cNvSpPr>
          <p:nvPr>
            <p:ph type="subTitle" idx="1"/>
          </p:nvPr>
        </p:nvSpPr>
        <p:spPr>
          <a:xfrm flipH="1">
            <a:off x="742950" y="3101467"/>
            <a:ext cx="36291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Welcome to our insights on Egypt's real estate market.</a:t>
            </a:r>
          </a:p>
        </p:txBody>
      </p:sp>
      <p:sp>
        <p:nvSpPr>
          <p:cNvPr id="94" name="Google Shape;94;p14"/>
          <p:cNvSpPr txBox="1">
            <a:spLocks noGrp="1"/>
          </p:cNvSpPr>
          <p:nvPr>
            <p:ph type="ctrTitle"/>
          </p:nvPr>
        </p:nvSpPr>
        <p:spPr>
          <a:xfrm flipH="1">
            <a:off x="743025" y="2221200"/>
            <a:ext cx="35718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434343"/>
                </a:solidFill>
              </a:rPr>
              <a:t>REAL ESTATE</a:t>
            </a:r>
          </a:p>
          <a:p>
            <a:pPr marL="0" lvl="0" indent="0" algn="l" rtl="0">
              <a:spcBef>
                <a:spcPts val="0"/>
              </a:spcBef>
              <a:spcAft>
                <a:spcPts val="0"/>
              </a:spcAft>
              <a:buNone/>
            </a:pPr>
            <a:r>
              <a:rPr lang="en-US" sz="2800" dirty="0">
                <a:latin typeface="Montserrat Light"/>
                <a:ea typeface="Montserrat Light"/>
                <a:cs typeface="Montserrat Light"/>
                <a:sym typeface="Montserrat Light"/>
              </a:rPr>
              <a:t>MARKET ANALYSIS</a:t>
            </a:r>
            <a:endParaRPr lang="en-US" sz="2800" dirty="0">
              <a:solidFill>
                <a:srgbClr val="434343"/>
              </a:solidFill>
              <a:latin typeface="Montserrat Light"/>
              <a:ea typeface="Montserrat Light"/>
              <a:cs typeface="Montserrat Light"/>
              <a:sym typeface="Montserrat Light"/>
            </a:endParaRPr>
          </a:p>
        </p:txBody>
      </p:sp>
      <p:cxnSp>
        <p:nvCxnSpPr>
          <p:cNvPr id="95" name="Google Shape;95;p14"/>
          <p:cNvCxnSpPr/>
          <p:nvPr/>
        </p:nvCxnSpPr>
        <p:spPr>
          <a:xfrm>
            <a:off x="862400" y="2981288"/>
            <a:ext cx="1066800" cy="0"/>
          </a:xfrm>
          <a:prstGeom prst="straightConnector1">
            <a:avLst/>
          </a:prstGeom>
          <a:noFill/>
          <a:ln w="19050" cap="flat" cmpd="sng">
            <a:solidFill>
              <a:srgbClr val="434343"/>
            </a:solidFill>
            <a:prstDash val="solid"/>
            <a:round/>
            <a:headEnd type="none" w="med" len="med"/>
            <a:tailEnd type="none" w="med" len="med"/>
          </a:ln>
        </p:spPr>
      </p:cxnSp>
      <p:sp>
        <p:nvSpPr>
          <p:cNvPr id="96" name="Google Shape;96;p14"/>
          <p:cNvSpPr/>
          <p:nvPr/>
        </p:nvSpPr>
        <p:spPr>
          <a:xfrm>
            <a:off x="5459785" y="1154146"/>
            <a:ext cx="1067402" cy="636186"/>
          </a:xfrm>
          <a:custGeom>
            <a:avLst/>
            <a:gdLst/>
            <a:ahLst/>
            <a:cxnLst/>
            <a:rect l="l" t="t" r="r" b="b"/>
            <a:pathLst>
              <a:path w="35870" h="21379" extrusionOk="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7549238" y="1582862"/>
            <a:ext cx="1933583" cy="1150365"/>
          </a:xfrm>
          <a:custGeom>
            <a:avLst/>
            <a:gdLst/>
            <a:ahLst/>
            <a:cxnLst/>
            <a:rect l="l" t="t" r="r" b="b"/>
            <a:pathLst>
              <a:path w="64978" h="38658" extrusionOk="0">
                <a:moveTo>
                  <a:pt x="36630" y="1"/>
                </a:moveTo>
                <a:cubicBezTo>
                  <a:pt x="26870" y="1"/>
                  <a:pt x="18928" y="7732"/>
                  <a:pt x="18590" y="17449"/>
                </a:cubicBezTo>
                <a:lnTo>
                  <a:pt x="10605" y="17449"/>
                </a:lnTo>
                <a:cubicBezTo>
                  <a:pt x="4775" y="17449"/>
                  <a:pt x="1" y="22181"/>
                  <a:pt x="1" y="28053"/>
                </a:cubicBezTo>
                <a:cubicBezTo>
                  <a:pt x="1" y="33883"/>
                  <a:pt x="4775" y="38615"/>
                  <a:pt x="10605" y="38657"/>
                </a:cubicBezTo>
                <a:lnTo>
                  <a:pt x="54374" y="38657"/>
                </a:lnTo>
                <a:cubicBezTo>
                  <a:pt x="60204" y="38615"/>
                  <a:pt x="64936" y="33883"/>
                  <a:pt x="64978" y="28053"/>
                </a:cubicBezTo>
                <a:cubicBezTo>
                  <a:pt x="64936" y="22307"/>
                  <a:pt x="60373" y="17618"/>
                  <a:pt x="54627" y="17449"/>
                </a:cubicBezTo>
                <a:cubicBezTo>
                  <a:pt x="54289" y="7732"/>
                  <a:pt x="46347" y="1"/>
                  <a:pt x="366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4105800" y="1878775"/>
            <a:ext cx="5253835" cy="2215912"/>
          </a:xfrm>
          <a:custGeom>
            <a:avLst/>
            <a:gdLst/>
            <a:ahLst/>
            <a:cxnLst/>
            <a:rect l="l" t="t" r="r" b="b"/>
            <a:pathLst>
              <a:path w="176555" h="70244" extrusionOk="0">
                <a:moveTo>
                  <a:pt x="120155" y="0"/>
                </a:moveTo>
                <a:cubicBezTo>
                  <a:pt x="118869" y="0"/>
                  <a:pt x="117584" y="529"/>
                  <a:pt x="116647" y="1590"/>
                </a:cubicBezTo>
                <a:lnTo>
                  <a:pt x="100846" y="18616"/>
                </a:lnTo>
                <a:cubicBezTo>
                  <a:pt x="100662" y="18823"/>
                  <a:pt x="100404" y="18930"/>
                  <a:pt x="100145" y="18930"/>
                </a:cubicBezTo>
                <a:cubicBezTo>
                  <a:pt x="99927" y="18930"/>
                  <a:pt x="99710" y="18855"/>
                  <a:pt x="99537" y="18701"/>
                </a:cubicBezTo>
                <a:lnTo>
                  <a:pt x="87369" y="6702"/>
                </a:lnTo>
                <a:cubicBezTo>
                  <a:pt x="86486" y="5819"/>
                  <a:pt x="85322" y="5371"/>
                  <a:pt x="84158" y="5371"/>
                </a:cubicBezTo>
                <a:cubicBezTo>
                  <a:pt x="83206" y="5371"/>
                  <a:pt x="82253" y="5671"/>
                  <a:pt x="81455" y="6280"/>
                </a:cubicBezTo>
                <a:lnTo>
                  <a:pt x="71653" y="13546"/>
                </a:lnTo>
                <a:cubicBezTo>
                  <a:pt x="71526" y="13715"/>
                  <a:pt x="71315" y="13842"/>
                  <a:pt x="71104" y="13884"/>
                </a:cubicBezTo>
                <a:lnTo>
                  <a:pt x="59908" y="1801"/>
                </a:lnTo>
                <a:cubicBezTo>
                  <a:pt x="58971" y="740"/>
                  <a:pt x="57686" y="212"/>
                  <a:pt x="56400" y="212"/>
                </a:cubicBezTo>
                <a:cubicBezTo>
                  <a:pt x="55077" y="212"/>
                  <a:pt x="53753" y="772"/>
                  <a:pt x="52811" y="1886"/>
                </a:cubicBezTo>
                <a:lnTo>
                  <a:pt x="44826" y="10885"/>
                </a:lnTo>
                <a:cubicBezTo>
                  <a:pt x="44125" y="11663"/>
                  <a:pt x="42994" y="11904"/>
                  <a:pt x="41862" y="11904"/>
                </a:cubicBezTo>
                <a:cubicBezTo>
                  <a:pt x="41766" y="11904"/>
                  <a:pt x="41669" y="11902"/>
                  <a:pt x="41573" y="11899"/>
                </a:cubicBezTo>
                <a:cubicBezTo>
                  <a:pt x="41417" y="11888"/>
                  <a:pt x="41262" y="11883"/>
                  <a:pt x="41108" y="11883"/>
                </a:cubicBezTo>
                <a:cubicBezTo>
                  <a:pt x="38741" y="11883"/>
                  <a:pt x="36502" y="13084"/>
                  <a:pt x="35193" y="15067"/>
                </a:cubicBezTo>
                <a:cubicBezTo>
                  <a:pt x="26448" y="28164"/>
                  <a:pt x="1" y="69947"/>
                  <a:pt x="677" y="69947"/>
                </a:cubicBezTo>
                <a:lnTo>
                  <a:pt x="6127" y="69947"/>
                </a:lnTo>
                <a:cubicBezTo>
                  <a:pt x="6084" y="69990"/>
                  <a:pt x="6042" y="70032"/>
                  <a:pt x="6084" y="70032"/>
                </a:cubicBezTo>
                <a:lnTo>
                  <a:pt x="35235" y="69990"/>
                </a:lnTo>
                <a:lnTo>
                  <a:pt x="170471" y="70243"/>
                </a:lnTo>
                <a:cubicBezTo>
                  <a:pt x="170217" y="70032"/>
                  <a:pt x="169922" y="69863"/>
                  <a:pt x="169626" y="69736"/>
                </a:cubicBezTo>
                <a:lnTo>
                  <a:pt x="175836" y="69736"/>
                </a:lnTo>
                <a:cubicBezTo>
                  <a:pt x="176555" y="69736"/>
                  <a:pt x="150065" y="27953"/>
                  <a:pt x="141362" y="14856"/>
                </a:cubicBezTo>
                <a:cubicBezTo>
                  <a:pt x="139996" y="12847"/>
                  <a:pt x="137712" y="11678"/>
                  <a:pt x="135310" y="11678"/>
                </a:cubicBezTo>
                <a:cubicBezTo>
                  <a:pt x="135187" y="11678"/>
                  <a:pt x="135064" y="11681"/>
                  <a:pt x="134940" y="11688"/>
                </a:cubicBezTo>
                <a:cubicBezTo>
                  <a:pt x="134843" y="11691"/>
                  <a:pt x="134746" y="11693"/>
                  <a:pt x="134649" y="11693"/>
                </a:cubicBezTo>
                <a:cubicBezTo>
                  <a:pt x="133518" y="11693"/>
                  <a:pt x="132391" y="11455"/>
                  <a:pt x="131730" y="10716"/>
                </a:cubicBezTo>
                <a:lnTo>
                  <a:pt x="123745" y="1675"/>
                </a:lnTo>
                <a:cubicBezTo>
                  <a:pt x="122802" y="560"/>
                  <a:pt x="121478" y="0"/>
                  <a:pt x="120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7323230" y="1878175"/>
            <a:ext cx="687696" cy="405505"/>
          </a:xfrm>
          <a:custGeom>
            <a:avLst/>
            <a:gdLst/>
            <a:ahLst/>
            <a:cxnLst/>
            <a:rect l="l" t="t" r="r" b="b"/>
            <a:pathLst>
              <a:path w="23110" h="13627" extrusionOk="0">
                <a:moveTo>
                  <a:pt x="12284" y="1"/>
                </a:moveTo>
                <a:cubicBezTo>
                  <a:pt x="10726" y="1"/>
                  <a:pt x="9155" y="919"/>
                  <a:pt x="7722" y="2582"/>
                </a:cubicBezTo>
                <a:lnTo>
                  <a:pt x="456" y="10187"/>
                </a:lnTo>
                <a:cubicBezTo>
                  <a:pt x="1" y="10717"/>
                  <a:pt x="396" y="11486"/>
                  <a:pt x="1031" y="11486"/>
                </a:cubicBezTo>
                <a:cubicBezTo>
                  <a:pt x="1104" y="11486"/>
                  <a:pt x="1180" y="11476"/>
                  <a:pt x="1258" y="11454"/>
                </a:cubicBezTo>
                <a:lnTo>
                  <a:pt x="6835" y="9891"/>
                </a:lnTo>
                <a:cubicBezTo>
                  <a:pt x="6912" y="9869"/>
                  <a:pt x="6988" y="9858"/>
                  <a:pt x="7063" y="9858"/>
                </a:cubicBezTo>
                <a:cubicBezTo>
                  <a:pt x="7278" y="9858"/>
                  <a:pt x="7481" y="9945"/>
                  <a:pt x="7638" y="10102"/>
                </a:cubicBezTo>
                <a:lnTo>
                  <a:pt x="10933" y="13397"/>
                </a:lnTo>
                <a:cubicBezTo>
                  <a:pt x="11087" y="13552"/>
                  <a:pt x="11294" y="13627"/>
                  <a:pt x="11502" y="13627"/>
                </a:cubicBezTo>
                <a:cubicBezTo>
                  <a:pt x="11749" y="13627"/>
                  <a:pt x="11997" y="13520"/>
                  <a:pt x="12158" y="13313"/>
                </a:cubicBezTo>
                <a:lnTo>
                  <a:pt x="14355" y="10187"/>
                </a:lnTo>
                <a:cubicBezTo>
                  <a:pt x="14533" y="9938"/>
                  <a:pt x="14771" y="9838"/>
                  <a:pt x="15018" y="9838"/>
                </a:cubicBezTo>
                <a:cubicBezTo>
                  <a:pt x="15064" y="9838"/>
                  <a:pt x="15111" y="9842"/>
                  <a:pt x="15158" y="9849"/>
                </a:cubicBezTo>
                <a:lnTo>
                  <a:pt x="21918" y="11158"/>
                </a:lnTo>
                <a:cubicBezTo>
                  <a:pt x="21965" y="11167"/>
                  <a:pt x="22011" y="11171"/>
                  <a:pt x="22056" y="11171"/>
                </a:cubicBezTo>
                <a:cubicBezTo>
                  <a:pt x="22698" y="11171"/>
                  <a:pt x="23110" y="10362"/>
                  <a:pt x="22636" y="9849"/>
                </a:cubicBezTo>
                <a:lnTo>
                  <a:pt x="16045" y="1990"/>
                </a:lnTo>
                <a:cubicBezTo>
                  <a:pt x="14858" y="631"/>
                  <a:pt x="13576" y="1"/>
                  <a:pt x="12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5457613" y="1877074"/>
            <a:ext cx="701087" cy="421961"/>
          </a:xfrm>
          <a:custGeom>
            <a:avLst/>
            <a:gdLst/>
            <a:ahLst/>
            <a:cxnLst/>
            <a:rect l="l" t="t" r="r" b="b"/>
            <a:pathLst>
              <a:path w="23560" h="14180" extrusionOk="0">
                <a:moveTo>
                  <a:pt x="10667" y="1"/>
                </a:moveTo>
                <a:cubicBezTo>
                  <a:pt x="9609" y="1"/>
                  <a:pt x="8540" y="436"/>
                  <a:pt x="7509" y="1436"/>
                </a:cubicBezTo>
                <a:lnTo>
                  <a:pt x="496" y="9632"/>
                </a:lnTo>
                <a:cubicBezTo>
                  <a:pt x="1" y="10127"/>
                  <a:pt x="393" y="10986"/>
                  <a:pt x="1120" y="10986"/>
                </a:cubicBezTo>
                <a:cubicBezTo>
                  <a:pt x="1137" y="10986"/>
                  <a:pt x="1154" y="10985"/>
                  <a:pt x="1172" y="10984"/>
                </a:cubicBezTo>
                <a:lnTo>
                  <a:pt x="7974" y="10139"/>
                </a:lnTo>
                <a:cubicBezTo>
                  <a:pt x="8004" y="10135"/>
                  <a:pt x="8035" y="10133"/>
                  <a:pt x="8065" y="10133"/>
                </a:cubicBezTo>
                <a:cubicBezTo>
                  <a:pt x="8329" y="10133"/>
                  <a:pt x="8583" y="10292"/>
                  <a:pt x="8734" y="10519"/>
                </a:cubicBezTo>
                <a:lnTo>
                  <a:pt x="10762" y="13815"/>
                </a:lnTo>
                <a:cubicBezTo>
                  <a:pt x="10914" y="14043"/>
                  <a:pt x="11173" y="14180"/>
                  <a:pt x="11438" y="14180"/>
                </a:cubicBezTo>
                <a:cubicBezTo>
                  <a:pt x="11614" y="14180"/>
                  <a:pt x="11793" y="14119"/>
                  <a:pt x="11945" y="13984"/>
                </a:cubicBezTo>
                <a:lnTo>
                  <a:pt x="15494" y="10900"/>
                </a:lnTo>
                <a:cubicBezTo>
                  <a:pt x="15635" y="10787"/>
                  <a:pt x="15813" y="10731"/>
                  <a:pt x="16004" y="10731"/>
                </a:cubicBezTo>
                <a:cubicBezTo>
                  <a:pt x="16100" y="10731"/>
                  <a:pt x="16198" y="10745"/>
                  <a:pt x="16297" y="10773"/>
                </a:cubicBezTo>
                <a:lnTo>
                  <a:pt x="21789" y="12758"/>
                </a:lnTo>
                <a:cubicBezTo>
                  <a:pt x="21860" y="12788"/>
                  <a:pt x="21935" y="12801"/>
                  <a:pt x="22012" y="12801"/>
                </a:cubicBezTo>
                <a:cubicBezTo>
                  <a:pt x="22710" y="12801"/>
                  <a:pt x="23560" y="11682"/>
                  <a:pt x="23141" y="11111"/>
                </a:cubicBezTo>
                <a:lnTo>
                  <a:pt x="15959" y="3422"/>
                </a:lnTo>
                <a:cubicBezTo>
                  <a:pt x="14415" y="1390"/>
                  <a:pt x="12558" y="1"/>
                  <a:pt x="10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3600418" y="3969026"/>
            <a:ext cx="6231905" cy="731707"/>
          </a:xfrm>
          <a:custGeom>
            <a:avLst/>
            <a:gdLst/>
            <a:ahLst/>
            <a:cxnLst/>
            <a:rect l="l" t="t" r="r" b="b"/>
            <a:pathLst>
              <a:path w="209423" h="24589" extrusionOk="0">
                <a:moveTo>
                  <a:pt x="24588" y="0"/>
                </a:moveTo>
                <a:cubicBezTo>
                  <a:pt x="11027" y="42"/>
                  <a:pt x="42" y="11027"/>
                  <a:pt x="0" y="24589"/>
                </a:cubicBezTo>
                <a:lnTo>
                  <a:pt x="209423" y="24589"/>
                </a:lnTo>
                <a:cubicBezTo>
                  <a:pt x="209381" y="11027"/>
                  <a:pt x="198396" y="42"/>
                  <a:pt x="184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7762956" y="3001580"/>
            <a:ext cx="958013" cy="1241572"/>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8058418" y="3481539"/>
            <a:ext cx="384705" cy="1168904"/>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a:off x="8340014" y="2352718"/>
            <a:ext cx="1157894" cy="150073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8685290" y="2926800"/>
            <a:ext cx="455587" cy="1724893"/>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9008843" y="3349386"/>
            <a:ext cx="755602" cy="979230"/>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9243927" y="3724807"/>
            <a:ext cx="308466" cy="924387"/>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4232764" y="3146589"/>
            <a:ext cx="859962" cy="1112901"/>
          </a:xfrm>
          <a:custGeom>
            <a:avLst/>
            <a:gdLst/>
            <a:ahLst/>
            <a:cxnLst/>
            <a:rect l="l" t="t" r="r" b="b"/>
            <a:pathLst>
              <a:path w="28899" h="37399" extrusionOk="0">
                <a:moveTo>
                  <a:pt x="14304" y="0"/>
                </a:moveTo>
                <a:cubicBezTo>
                  <a:pt x="6444" y="0"/>
                  <a:pt x="40" y="5896"/>
                  <a:pt x="1" y="13189"/>
                </a:cubicBezTo>
                <a:cubicBezTo>
                  <a:pt x="1" y="16231"/>
                  <a:pt x="1099" y="19189"/>
                  <a:pt x="3085" y="21470"/>
                </a:cubicBezTo>
                <a:cubicBezTo>
                  <a:pt x="4606" y="23202"/>
                  <a:pt x="5324" y="25484"/>
                  <a:pt x="5028" y="27765"/>
                </a:cubicBezTo>
                <a:cubicBezTo>
                  <a:pt x="4986" y="28187"/>
                  <a:pt x="4944" y="28610"/>
                  <a:pt x="4986" y="29032"/>
                </a:cubicBezTo>
                <a:cubicBezTo>
                  <a:pt x="5070" y="33670"/>
                  <a:pt x="9202" y="37399"/>
                  <a:pt x="14157" y="37399"/>
                </a:cubicBezTo>
                <a:cubicBezTo>
                  <a:pt x="14212" y="37399"/>
                  <a:pt x="14267" y="37398"/>
                  <a:pt x="14323" y="37398"/>
                </a:cubicBezTo>
                <a:cubicBezTo>
                  <a:pt x="19350" y="37313"/>
                  <a:pt x="23406" y="33553"/>
                  <a:pt x="23406" y="28863"/>
                </a:cubicBezTo>
                <a:lnTo>
                  <a:pt x="23406" y="28356"/>
                </a:lnTo>
                <a:cubicBezTo>
                  <a:pt x="23237" y="25779"/>
                  <a:pt x="24082" y="23202"/>
                  <a:pt x="25687" y="21217"/>
                </a:cubicBezTo>
                <a:cubicBezTo>
                  <a:pt x="27884" y="18555"/>
                  <a:pt x="28898" y="15133"/>
                  <a:pt x="28476" y="11711"/>
                </a:cubicBezTo>
                <a:cubicBezTo>
                  <a:pt x="27758" y="5627"/>
                  <a:pt x="22519" y="769"/>
                  <a:pt x="16013" y="93"/>
                </a:cubicBezTo>
                <a:cubicBezTo>
                  <a:pt x="15437" y="30"/>
                  <a:pt x="14867" y="0"/>
                  <a:pt x="143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4473443" y="3572359"/>
            <a:ext cx="352745" cy="1054517"/>
          </a:xfrm>
          <a:custGeom>
            <a:avLst/>
            <a:gdLst/>
            <a:ahLst/>
            <a:cxnLst/>
            <a:rect l="l" t="t" r="r" b="b"/>
            <a:pathLst>
              <a:path w="11854" h="35437" extrusionOk="0">
                <a:moveTo>
                  <a:pt x="6251" y="1"/>
                </a:moveTo>
                <a:cubicBezTo>
                  <a:pt x="5844" y="1"/>
                  <a:pt x="5432" y="276"/>
                  <a:pt x="5474" y="825"/>
                </a:cubicBezTo>
                <a:lnTo>
                  <a:pt x="5432" y="13753"/>
                </a:lnTo>
                <a:lnTo>
                  <a:pt x="1714" y="9317"/>
                </a:lnTo>
                <a:cubicBezTo>
                  <a:pt x="1549" y="9096"/>
                  <a:pt x="1341" y="9005"/>
                  <a:pt x="1136" y="9005"/>
                </a:cubicBezTo>
                <a:cubicBezTo>
                  <a:pt x="555" y="9005"/>
                  <a:pt x="0" y="9737"/>
                  <a:pt x="531" y="10331"/>
                </a:cubicBezTo>
                <a:lnTo>
                  <a:pt x="5390" y="16119"/>
                </a:lnTo>
                <a:lnTo>
                  <a:pt x="5305" y="34581"/>
                </a:lnTo>
                <a:cubicBezTo>
                  <a:pt x="5263" y="35151"/>
                  <a:pt x="5664" y="35436"/>
                  <a:pt x="6066" y="35436"/>
                </a:cubicBezTo>
                <a:cubicBezTo>
                  <a:pt x="6467" y="35436"/>
                  <a:pt x="6868" y="35151"/>
                  <a:pt x="6826" y="34581"/>
                </a:cubicBezTo>
                <a:lnTo>
                  <a:pt x="6953" y="10246"/>
                </a:lnTo>
                <a:cubicBezTo>
                  <a:pt x="7037" y="10162"/>
                  <a:pt x="7164" y="10119"/>
                  <a:pt x="7206" y="9993"/>
                </a:cubicBezTo>
                <a:lnTo>
                  <a:pt x="11600" y="4036"/>
                </a:lnTo>
                <a:cubicBezTo>
                  <a:pt x="11854" y="3698"/>
                  <a:pt x="11811" y="3191"/>
                  <a:pt x="11473" y="2979"/>
                </a:cubicBezTo>
                <a:cubicBezTo>
                  <a:pt x="11336" y="2877"/>
                  <a:pt x="11178" y="2829"/>
                  <a:pt x="11022" y="2829"/>
                </a:cubicBezTo>
                <a:cubicBezTo>
                  <a:pt x="10793" y="2829"/>
                  <a:pt x="10568" y="2931"/>
                  <a:pt x="10417" y="3106"/>
                </a:cubicBezTo>
                <a:lnTo>
                  <a:pt x="6995" y="7796"/>
                </a:lnTo>
                <a:lnTo>
                  <a:pt x="6995" y="825"/>
                </a:lnTo>
                <a:cubicBezTo>
                  <a:pt x="7059" y="276"/>
                  <a:pt x="6657" y="1"/>
                  <a:pt x="625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4838746" y="2563044"/>
            <a:ext cx="1038447" cy="1346943"/>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5148522" y="3078920"/>
            <a:ext cx="409344" cy="1546378"/>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5360484" y="2865202"/>
            <a:ext cx="1982593" cy="667610"/>
          </a:xfrm>
          <a:custGeom>
            <a:avLst/>
            <a:gdLst/>
            <a:ahLst/>
            <a:cxnLst/>
            <a:rect l="l" t="t" r="r" b="b"/>
            <a:pathLst>
              <a:path w="66625" h="22435" extrusionOk="0">
                <a:moveTo>
                  <a:pt x="21462" y="0"/>
                </a:moveTo>
                <a:lnTo>
                  <a:pt x="0" y="22434"/>
                </a:lnTo>
                <a:lnTo>
                  <a:pt x="44825" y="22434"/>
                </a:lnTo>
                <a:lnTo>
                  <a:pt x="66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6694364" y="2862672"/>
            <a:ext cx="1361554" cy="784527"/>
          </a:xfrm>
          <a:custGeom>
            <a:avLst/>
            <a:gdLst/>
            <a:ahLst/>
            <a:cxnLst/>
            <a:rect l="l" t="t" r="r" b="b"/>
            <a:pathLst>
              <a:path w="45755" h="26364" extrusionOk="0">
                <a:moveTo>
                  <a:pt x="21927" y="1"/>
                </a:moveTo>
                <a:lnTo>
                  <a:pt x="21800" y="85"/>
                </a:lnTo>
                <a:lnTo>
                  <a:pt x="0" y="22519"/>
                </a:lnTo>
                <a:lnTo>
                  <a:pt x="3845" y="26364"/>
                </a:lnTo>
                <a:lnTo>
                  <a:pt x="23617" y="7437"/>
                </a:lnTo>
                <a:lnTo>
                  <a:pt x="42501" y="26364"/>
                </a:lnTo>
                <a:lnTo>
                  <a:pt x="45755" y="23111"/>
                </a:lnTo>
                <a:lnTo>
                  <a:pt x="21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a:off x="5345397" y="3532782"/>
            <a:ext cx="1463385" cy="114418"/>
          </a:xfrm>
          <a:custGeom>
            <a:avLst/>
            <a:gdLst/>
            <a:ahLst/>
            <a:cxnLst/>
            <a:rect l="l" t="t" r="r" b="b"/>
            <a:pathLst>
              <a:path w="49177" h="3845" extrusionOk="0">
                <a:moveTo>
                  <a:pt x="0" y="0"/>
                </a:moveTo>
                <a:lnTo>
                  <a:pt x="3338" y="3845"/>
                </a:lnTo>
                <a:lnTo>
                  <a:pt x="49177" y="3845"/>
                </a:lnTo>
                <a:lnTo>
                  <a:pt x="453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a:off x="6801224" y="3078920"/>
            <a:ext cx="1142807" cy="1469693"/>
          </a:xfrm>
          <a:custGeom>
            <a:avLst/>
            <a:gdLst/>
            <a:ahLst/>
            <a:cxnLst/>
            <a:rect l="l" t="t" r="r" b="b"/>
            <a:pathLst>
              <a:path w="38404" h="49389" extrusionOk="0">
                <a:moveTo>
                  <a:pt x="19857" y="1"/>
                </a:moveTo>
                <a:lnTo>
                  <a:pt x="254" y="18590"/>
                </a:lnTo>
                <a:lnTo>
                  <a:pt x="0" y="19054"/>
                </a:lnTo>
                <a:lnTo>
                  <a:pt x="0" y="49389"/>
                </a:lnTo>
                <a:lnTo>
                  <a:pt x="38403" y="49135"/>
                </a:lnTo>
                <a:lnTo>
                  <a:pt x="38403" y="18843"/>
                </a:lnTo>
                <a:lnTo>
                  <a:pt x="38403" y="18590"/>
                </a:lnTo>
                <a:lnTo>
                  <a:pt x="198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7145696" y="3824435"/>
            <a:ext cx="261509" cy="163458"/>
          </a:xfrm>
          <a:custGeom>
            <a:avLst/>
            <a:gdLst/>
            <a:ahLst/>
            <a:cxnLst/>
            <a:rect l="l" t="t" r="r" b="b"/>
            <a:pathLst>
              <a:path w="8788" h="5493" extrusionOk="0">
                <a:moveTo>
                  <a:pt x="803" y="1"/>
                </a:moveTo>
                <a:cubicBezTo>
                  <a:pt x="338" y="1"/>
                  <a:pt x="0" y="339"/>
                  <a:pt x="0" y="803"/>
                </a:cubicBezTo>
                <a:lnTo>
                  <a:pt x="0" y="5493"/>
                </a:lnTo>
                <a:lnTo>
                  <a:pt x="8788" y="5493"/>
                </a:lnTo>
                <a:lnTo>
                  <a:pt x="8788"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a:off x="7145696" y="4053240"/>
            <a:ext cx="261509" cy="174796"/>
          </a:xfrm>
          <a:custGeom>
            <a:avLst/>
            <a:gdLst/>
            <a:ahLst/>
            <a:cxnLst/>
            <a:rect l="l" t="t" r="r" b="b"/>
            <a:pathLst>
              <a:path w="8788" h="5874" extrusionOk="0">
                <a:moveTo>
                  <a:pt x="0" y="1"/>
                </a:moveTo>
                <a:lnTo>
                  <a:pt x="0" y="5028"/>
                </a:lnTo>
                <a:cubicBezTo>
                  <a:pt x="0" y="5493"/>
                  <a:pt x="338" y="5831"/>
                  <a:pt x="803" y="5873"/>
                </a:cubicBezTo>
                <a:lnTo>
                  <a:pt x="8788" y="5873"/>
                </a:lnTo>
                <a:lnTo>
                  <a:pt x="8788"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a:off x="7472553" y="3824435"/>
            <a:ext cx="241423" cy="163458"/>
          </a:xfrm>
          <a:custGeom>
            <a:avLst/>
            <a:gdLst/>
            <a:ahLst/>
            <a:cxnLst/>
            <a:rect l="l" t="t" r="r" b="b"/>
            <a:pathLst>
              <a:path w="8113" h="5493" extrusionOk="0">
                <a:moveTo>
                  <a:pt x="0" y="1"/>
                </a:moveTo>
                <a:lnTo>
                  <a:pt x="0" y="5493"/>
                </a:lnTo>
                <a:lnTo>
                  <a:pt x="8112" y="5493"/>
                </a:lnTo>
                <a:lnTo>
                  <a:pt x="8112" y="803"/>
                </a:lnTo>
                <a:cubicBezTo>
                  <a:pt x="8112" y="339"/>
                  <a:pt x="7732" y="1"/>
                  <a:pt x="726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7472553" y="4053240"/>
            <a:ext cx="241423" cy="173546"/>
          </a:xfrm>
          <a:custGeom>
            <a:avLst/>
            <a:gdLst/>
            <a:ahLst/>
            <a:cxnLst/>
            <a:rect l="l" t="t" r="r" b="b"/>
            <a:pathLst>
              <a:path w="8113" h="5832" extrusionOk="0">
                <a:moveTo>
                  <a:pt x="0" y="1"/>
                </a:moveTo>
                <a:lnTo>
                  <a:pt x="0" y="5831"/>
                </a:lnTo>
                <a:lnTo>
                  <a:pt x="7267" y="5831"/>
                </a:lnTo>
                <a:cubicBezTo>
                  <a:pt x="7732" y="5831"/>
                  <a:pt x="8112" y="5493"/>
                  <a:pt x="8112" y="5028"/>
                </a:cubicBezTo>
                <a:lnTo>
                  <a:pt x="8112"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5452257" y="3639641"/>
            <a:ext cx="1348997" cy="908973"/>
          </a:xfrm>
          <a:custGeom>
            <a:avLst/>
            <a:gdLst/>
            <a:ahLst/>
            <a:cxnLst/>
            <a:rect l="l" t="t" r="r" b="b"/>
            <a:pathLst>
              <a:path w="45333" h="30546" extrusionOk="0">
                <a:moveTo>
                  <a:pt x="0" y="0"/>
                </a:moveTo>
                <a:lnTo>
                  <a:pt x="0" y="30546"/>
                </a:lnTo>
                <a:lnTo>
                  <a:pt x="45332" y="30546"/>
                </a:lnTo>
                <a:lnTo>
                  <a:pt x="45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a:off x="5978994" y="3972776"/>
            <a:ext cx="270347" cy="568309"/>
          </a:xfrm>
          <a:custGeom>
            <a:avLst/>
            <a:gdLst/>
            <a:ahLst/>
            <a:cxnLst/>
            <a:rect l="l" t="t" r="r" b="b"/>
            <a:pathLst>
              <a:path w="9085" h="19098" extrusionOk="0">
                <a:moveTo>
                  <a:pt x="1015" y="1"/>
                </a:moveTo>
                <a:cubicBezTo>
                  <a:pt x="466" y="1"/>
                  <a:pt x="1" y="466"/>
                  <a:pt x="1" y="1015"/>
                </a:cubicBezTo>
                <a:lnTo>
                  <a:pt x="1" y="19097"/>
                </a:lnTo>
                <a:lnTo>
                  <a:pt x="9084" y="19097"/>
                </a:lnTo>
                <a:lnTo>
                  <a:pt x="9084" y="1015"/>
                </a:lnTo>
                <a:cubicBezTo>
                  <a:pt x="9084" y="466"/>
                  <a:pt x="8620" y="1"/>
                  <a:pt x="807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a:off x="6519599" y="3976555"/>
            <a:ext cx="114447" cy="94331"/>
          </a:xfrm>
          <a:custGeom>
            <a:avLst/>
            <a:gdLst/>
            <a:ahLst/>
            <a:cxnLst/>
            <a:rect l="l" t="t" r="r" b="b"/>
            <a:pathLst>
              <a:path w="3846" h="3170" extrusionOk="0">
                <a:moveTo>
                  <a:pt x="1" y="1"/>
                </a:moveTo>
                <a:lnTo>
                  <a:pt x="1" y="3169"/>
                </a:lnTo>
                <a:lnTo>
                  <a:pt x="3845" y="3127"/>
                </a:lnTo>
                <a:lnTo>
                  <a:pt x="3845" y="381"/>
                </a:lnTo>
                <a:cubicBezTo>
                  <a:pt x="3845" y="170"/>
                  <a:pt x="3718" y="1"/>
                  <a:pt x="350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a:off x="6378786" y="3976555"/>
            <a:ext cx="115697" cy="93081"/>
          </a:xfrm>
          <a:custGeom>
            <a:avLst/>
            <a:gdLst/>
            <a:ahLst/>
            <a:cxnLst/>
            <a:rect l="l" t="t" r="r" b="b"/>
            <a:pathLst>
              <a:path w="3888" h="3128" extrusionOk="0">
                <a:moveTo>
                  <a:pt x="381" y="1"/>
                </a:moveTo>
                <a:cubicBezTo>
                  <a:pt x="170" y="1"/>
                  <a:pt x="1" y="170"/>
                  <a:pt x="1" y="339"/>
                </a:cubicBezTo>
                <a:lnTo>
                  <a:pt x="1" y="3127"/>
                </a:lnTo>
                <a:lnTo>
                  <a:pt x="3888" y="3127"/>
                </a:lnTo>
                <a:lnTo>
                  <a:pt x="3888"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a:off x="6378786" y="4094752"/>
            <a:ext cx="115697" cy="94302"/>
          </a:xfrm>
          <a:custGeom>
            <a:avLst/>
            <a:gdLst/>
            <a:ahLst/>
            <a:cxnLst/>
            <a:rect l="l" t="t" r="r" b="b"/>
            <a:pathLst>
              <a:path w="3888" h="3169" extrusionOk="0">
                <a:moveTo>
                  <a:pt x="3888" y="0"/>
                </a:moveTo>
                <a:lnTo>
                  <a:pt x="1" y="42"/>
                </a:lnTo>
                <a:lnTo>
                  <a:pt x="1" y="2831"/>
                </a:lnTo>
                <a:cubicBezTo>
                  <a:pt x="1" y="3000"/>
                  <a:pt x="170" y="3169"/>
                  <a:pt x="381" y="3169"/>
                </a:cubicBezTo>
                <a:lnTo>
                  <a:pt x="3888" y="3169"/>
                </a:lnTo>
                <a:lnTo>
                  <a:pt x="3888"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a:off x="6519599" y="4096002"/>
            <a:ext cx="114447" cy="93052"/>
          </a:xfrm>
          <a:custGeom>
            <a:avLst/>
            <a:gdLst/>
            <a:ahLst/>
            <a:cxnLst/>
            <a:rect l="l" t="t" r="r" b="b"/>
            <a:pathLst>
              <a:path w="3846" h="3127" extrusionOk="0">
                <a:moveTo>
                  <a:pt x="1" y="0"/>
                </a:moveTo>
                <a:lnTo>
                  <a:pt x="1" y="3127"/>
                </a:lnTo>
                <a:lnTo>
                  <a:pt x="3507" y="3127"/>
                </a:lnTo>
                <a:cubicBezTo>
                  <a:pt x="3718" y="3127"/>
                  <a:pt x="3845" y="2958"/>
                  <a:pt x="3845" y="2789"/>
                </a:cubicBezTo>
                <a:lnTo>
                  <a:pt x="3845"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5732602" y="3976555"/>
            <a:ext cx="115697" cy="94331"/>
          </a:xfrm>
          <a:custGeom>
            <a:avLst/>
            <a:gdLst/>
            <a:ahLst/>
            <a:cxnLst/>
            <a:rect l="l" t="t" r="r" b="b"/>
            <a:pathLst>
              <a:path w="3888" h="3170" extrusionOk="0">
                <a:moveTo>
                  <a:pt x="0" y="1"/>
                </a:moveTo>
                <a:lnTo>
                  <a:pt x="0" y="3169"/>
                </a:lnTo>
                <a:lnTo>
                  <a:pt x="3887" y="3127"/>
                </a:lnTo>
                <a:lnTo>
                  <a:pt x="3887" y="381"/>
                </a:lnTo>
                <a:cubicBezTo>
                  <a:pt x="3845" y="170"/>
                  <a:pt x="3718" y="1"/>
                  <a:pt x="350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5732602" y="4096002"/>
            <a:ext cx="114418" cy="93052"/>
          </a:xfrm>
          <a:custGeom>
            <a:avLst/>
            <a:gdLst/>
            <a:ahLst/>
            <a:cxnLst/>
            <a:rect l="l" t="t" r="r" b="b"/>
            <a:pathLst>
              <a:path w="3845" h="3127" extrusionOk="0">
                <a:moveTo>
                  <a:pt x="0" y="0"/>
                </a:moveTo>
                <a:lnTo>
                  <a:pt x="0" y="3127"/>
                </a:lnTo>
                <a:lnTo>
                  <a:pt x="3507" y="3127"/>
                </a:lnTo>
                <a:cubicBezTo>
                  <a:pt x="3676" y="3127"/>
                  <a:pt x="3845" y="2958"/>
                  <a:pt x="3845" y="2789"/>
                </a:cubicBezTo>
                <a:lnTo>
                  <a:pt x="3845"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5591790" y="3976555"/>
            <a:ext cx="114447" cy="93081"/>
          </a:xfrm>
          <a:custGeom>
            <a:avLst/>
            <a:gdLst/>
            <a:ahLst/>
            <a:cxnLst/>
            <a:rect l="l" t="t" r="r" b="b"/>
            <a:pathLst>
              <a:path w="3846" h="3128" extrusionOk="0">
                <a:moveTo>
                  <a:pt x="381" y="1"/>
                </a:moveTo>
                <a:cubicBezTo>
                  <a:pt x="170" y="1"/>
                  <a:pt x="1" y="170"/>
                  <a:pt x="1" y="339"/>
                </a:cubicBezTo>
                <a:lnTo>
                  <a:pt x="1" y="3127"/>
                </a:lnTo>
                <a:lnTo>
                  <a:pt x="3845" y="3127"/>
                </a:lnTo>
                <a:lnTo>
                  <a:pt x="3845"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5591790" y="4094752"/>
            <a:ext cx="114447" cy="94302"/>
          </a:xfrm>
          <a:custGeom>
            <a:avLst/>
            <a:gdLst/>
            <a:ahLst/>
            <a:cxnLst/>
            <a:rect l="l" t="t" r="r" b="b"/>
            <a:pathLst>
              <a:path w="3846" h="3169" extrusionOk="0">
                <a:moveTo>
                  <a:pt x="3845" y="0"/>
                </a:moveTo>
                <a:lnTo>
                  <a:pt x="1" y="42"/>
                </a:lnTo>
                <a:lnTo>
                  <a:pt x="1" y="2831"/>
                </a:lnTo>
                <a:cubicBezTo>
                  <a:pt x="1" y="3000"/>
                  <a:pt x="170" y="3169"/>
                  <a:pt x="381" y="3169"/>
                </a:cubicBezTo>
                <a:lnTo>
                  <a:pt x="3845" y="3169"/>
                </a:lnTo>
                <a:lnTo>
                  <a:pt x="3845"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4281800" y="4546074"/>
            <a:ext cx="4972210" cy="667574"/>
          </a:xfrm>
          <a:custGeom>
            <a:avLst/>
            <a:gdLst/>
            <a:ahLst/>
            <a:cxnLst/>
            <a:rect l="l" t="t" r="r" b="b"/>
            <a:pathLst>
              <a:path w="167091" h="20111" extrusionOk="0">
                <a:moveTo>
                  <a:pt x="18547" y="0"/>
                </a:moveTo>
                <a:cubicBezTo>
                  <a:pt x="8323" y="0"/>
                  <a:pt x="0" y="8323"/>
                  <a:pt x="0" y="18589"/>
                </a:cubicBezTo>
                <a:lnTo>
                  <a:pt x="0" y="20110"/>
                </a:lnTo>
                <a:lnTo>
                  <a:pt x="167091" y="20110"/>
                </a:lnTo>
                <a:lnTo>
                  <a:pt x="167091" y="18589"/>
                </a:lnTo>
                <a:cubicBezTo>
                  <a:pt x="167091" y="8323"/>
                  <a:pt x="158768" y="0"/>
                  <a:pt x="1485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a:off x="4945605" y="4939567"/>
            <a:ext cx="3542779" cy="426217"/>
          </a:xfrm>
          <a:custGeom>
            <a:avLst/>
            <a:gdLst/>
            <a:ahLst/>
            <a:cxnLst/>
            <a:rect l="l" t="t" r="r" b="b"/>
            <a:pathLst>
              <a:path w="119055" h="14323" extrusionOk="0">
                <a:moveTo>
                  <a:pt x="13224" y="1"/>
                </a:moveTo>
                <a:cubicBezTo>
                  <a:pt x="5915" y="1"/>
                  <a:pt x="0" y="5915"/>
                  <a:pt x="0" y="13224"/>
                </a:cubicBezTo>
                <a:lnTo>
                  <a:pt x="0" y="14323"/>
                </a:lnTo>
                <a:lnTo>
                  <a:pt x="119055" y="14323"/>
                </a:lnTo>
                <a:lnTo>
                  <a:pt x="119055" y="13224"/>
                </a:lnTo>
                <a:cubicBezTo>
                  <a:pt x="119055" y="5915"/>
                  <a:pt x="113098" y="1"/>
                  <a:pt x="105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7706387" y="4205539"/>
            <a:ext cx="668859" cy="867342"/>
          </a:xfrm>
          <a:custGeom>
            <a:avLst/>
            <a:gdLst/>
            <a:ahLst/>
            <a:cxnLst/>
            <a:rect l="l" t="t" r="r" b="b"/>
            <a:pathLst>
              <a:path w="22477" h="29147" extrusionOk="0">
                <a:moveTo>
                  <a:pt x="11078" y="1"/>
                </a:moveTo>
                <a:cubicBezTo>
                  <a:pt x="4980" y="1"/>
                  <a:pt x="40" y="4601"/>
                  <a:pt x="1" y="10261"/>
                </a:cubicBezTo>
                <a:cubicBezTo>
                  <a:pt x="1" y="12627"/>
                  <a:pt x="846" y="14908"/>
                  <a:pt x="2409" y="16725"/>
                </a:cubicBezTo>
                <a:cubicBezTo>
                  <a:pt x="3592" y="18077"/>
                  <a:pt x="4141" y="19851"/>
                  <a:pt x="3930" y="21626"/>
                </a:cubicBezTo>
                <a:cubicBezTo>
                  <a:pt x="3887" y="21964"/>
                  <a:pt x="3845" y="22302"/>
                  <a:pt x="3887" y="22640"/>
                </a:cubicBezTo>
                <a:cubicBezTo>
                  <a:pt x="3971" y="26247"/>
                  <a:pt x="7179" y="29146"/>
                  <a:pt x="11070" y="29146"/>
                </a:cubicBezTo>
                <a:cubicBezTo>
                  <a:pt x="11098" y="29146"/>
                  <a:pt x="11126" y="29146"/>
                  <a:pt x="11154" y="29146"/>
                </a:cubicBezTo>
                <a:cubicBezTo>
                  <a:pt x="15041" y="29104"/>
                  <a:pt x="18209" y="26146"/>
                  <a:pt x="18252" y="22513"/>
                </a:cubicBezTo>
                <a:lnTo>
                  <a:pt x="18252" y="22048"/>
                </a:lnTo>
                <a:cubicBezTo>
                  <a:pt x="18125" y="20063"/>
                  <a:pt x="18759" y="18077"/>
                  <a:pt x="20026" y="16514"/>
                </a:cubicBezTo>
                <a:cubicBezTo>
                  <a:pt x="21716" y="14444"/>
                  <a:pt x="22476" y="11782"/>
                  <a:pt x="22181" y="9120"/>
                </a:cubicBezTo>
                <a:cubicBezTo>
                  <a:pt x="21589" y="4346"/>
                  <a:pt x="17533" y="629"/>
                  <a:pt x="12464" y="79"/>
                </a:cubicBezTo>
                <a:cubicBezTo>
                  <a:pt x="11996" y="26"/>
                  <a:pt x="11534" y="1"/>
                  <a:pt x="110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7896091" y="4537276"/>
            <a:ext cx="272966" cy="820027"/>
          </a:xfrm>
          <a:custGeom>
            <a:avLst/>
            <a:gdLst/>
            <a:ahLst/>
            <a:cxnLst/>
            <a:rect l="l" t="t" r="r" b="b"/>
            <a:pathLst>
              <a:path w="9173" h="27557" extrusionOk="0">
                <a:moveTo>
                  <a:pt x="4779" y="0"/>
                </a:moveTo>
                <a:cubicBezTo>
                  <a:pt x="4462" y="0"/>
                  <a:pt x="4145" y="212"/>
                  <a:pt x="4188" y="634"/>
                </a:cubicBezTo>
                <a:lnTo>
                  <a:pt x="4145" y="10731"/>
                </a:lnTo>
                <a:lnTo>
                  <a:pt x="1272" y="7267"/>
                </a:lnTo>
                <a:cubicBezTo>
                  <a:pt x="1139" y="7112"/>
                  <a:pt x="980" y="7047"/>
                  <a:pt x="826" y="7047"/>
                </a:cubicBezTo>
                <a:cubicBezTo>
                  <a:pt x="393" y="7047"/>
                  <a:pt x="0" y="7560"/>
                  <a:pt x="343" y="8027"/>
                </a:cubicBezTo>
                <a:lnTo>
                  <a:pt x="4145" y="12548"/>
                </a:lnTo>
                <a:lnTo>
                  <a:pt x="4061" y="26955"/>
                </a:lnTo>
                <a:cubicBezTo>
                  <a:pt x="4040" y="27356"/>
                  <a:pt x="4335" y="27557"/>
                  <a:pt x="4636" y="27557"/>
                </a:cubicBezTo>
                <a:cubicBezTo>
                  <a:pt x="4937" y="27557"/>
                  <a:pt x="5244" y="27356"/>
                  <a:pt x="5244" y="26955"/>
                </a:cubicBezTo>
                <a:lnTo>
                  <a:pt x="5328" y="7985"/>
                </a:lnTo>
                <a:cubicBezTo>
                  <a:pt x="5413" y="7943"/>
                  <a:pt x="5455" y="7858"/>
                  <a:pt x="5539" y="7816"/>
                </a:cubicBezTo>
                <a:lnTo>
                  <a:pt x="8962" y="3127"/>
                </a:lnTo>
                <a:cubicBezTo>
                  <a:pt x="9173" y="2873"/>
                  <a:pt x="9088" y="2493"/>
                  <a:pt x="8835" y="2324"/>
                </a:cubicBezTo>
                <a:cubicBezTo>
                  <a:pt x="8729" y="2236"/>
                  <a:pt x="8602" y="2192"/>
                  <a:pt x="8476" y="2192"/>
                </a:cubicBezTo>
                <a:cubicBezTo>
                  <a:pt x="8301" y="2192"/>
                  <a:pt x="8131" y="2278"/>
                  <a:pt x="8032" y="2451"/>
                </a:cubicBezTo>
                <a:lnTo>
                  <a:pt x="5371" y="6042"/>
                </a:lnTo>
                <a:lnTo>
                  <a:pt x="5371" y="634"/>
                </a:lnTo>
                <a:cubicBezTo>
                  <a:pt x="5413" y="212"/>
                  <a:pt x="5096" y="0"/>
                  <a:pt x="477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7290258" y="4556886"/>
            <a:ext cx="465199" cy="602738"/>
          </a:xfrm>
          <a:custGeom>
            <a:avLst/>
            <a:gdLst/>
            <a:ahLst/>
            <a:cxnLst/>
            <a:rect l="l" t="t" r="r" b="b"/>
            <a:pathLst>
              <a:path w="15633" h="20255" extrusionOk="0">
                <a:moveTo>
                  <a:pt x="7962" y="1"/>
                </a:moveTo>
                <a:cubicBezTo>
                  <a:pt x="7636" y="1"/>
                  <a:pt x="7306" y="20"/>
                  <a:pt x="6971" y="60"/>
                </a:cubicBezTo>
                <a:cubicBezTo>
                  <a:pt x="3423" y="440"/>
                  <a:pt x="592" y="3059"/>
                  <a:pt x="212" y="6354"/>
                </a:cubicBezTo>
                <a:cubicBezTo>
                  <a:pt x="1" y="8171"/>
                  <a:pt x="550" y="10030"/>
                  <a:pt x="1690" y="11466"/>
                </a:cubicBezTo>
                <a:cubicBezTo>
                  <a:pt x="2578" y="12565"/>
                  <a:pt x="3042" y="13959"/>
                  <a:pt x="2958" y="15353"/>
                </a:cubicBezTo>
                <a:lnTo>
                  <a:pt x="2958" y="15649"/>
                </a:lnTo>
                <a:cubicBezTo>
                  <a:pt x="2958" y="18184"/>
                  <a:pt x="5155" y="20212"/>
                  <a:pt x="7859" y="20254"/>
                </a:cubicBezTo>
                <a:cubicBezTo>
                  <a:pt x="7887" y="20255"/>
                  <a:pt x="7915" y="20255"/>
                  <a:pt x="7943" y="20255"/>
                </a:cubicBezTo>
                <a:cubicBezTo>
                  <a:pt x="10650" y="20255"/>
                  <a:pt x="12845" y="18242"/>
                  <a:pt x="12928" y="15734"/>
                </a:cubicBezTo>
                <a:cubicBezTo>
                  <a:pt x="12928" y="15480"/>
                  <a:pt x="12928" y="15269"/>
                  <a:pt x="12886" y="15058"/>
                </a:cubicBezTo>
                <a:cubicBezTo>
                  <a:pt x="12717" y="13790"/>
                  <a:pt x="13140" y="12565"/>
                  <a:pt x="13942" y="11635"/>
                </a:cubicBezTo>
                <a:cubicBezTo>
                  <a:pt x="15041" y="10368"/>
                  <a:pt x="15632" y="8763"/>
                  <a:pt x="15590" y="7115"/>
                </a:cubicBezTo>
                <a:cubicBezTo>
                  <a:pt x="15590" y="3194"/>
                  <a:pt x="12169" y="1"/>
                  <a:pt x="79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7433570" y="4788697"/>
            <a:ext cx="190627" cy="569559"/>
          </a:xfrm>
          <a:custGeom>
            <a:avLst/>
            <a:gdLst/>
            <a:ahLst/>
            <a:cxnLst/>
            <a:rect l="l" t="t" r="r" b="b"/>
            <a:pathLst>
              <a:path w="6406" h="19140" extrusionOk="0">
                <a:moveTo>
                  <a:pt x="3085" y="1"/>
                </a:moveTo>
                <a:cubicBezTo>
                  <a:pt x="2831" y="1"/>
                  <a:pt x="2662" y="170"/>
                  <a:pt x="2662" y="423"/>
                </a:cubicBezTo>
                <a:lnTo>
                  <a:pt x="2662" y="4183"/>
                </a:lnTo>
                <a:lnTo>
                  <a:pt x="804" y="1649"/>
                </a:lnTo>
                <a:cubicBezTo>
                  <a:pt x="727" y="1546"/>
                  <a:pt x="604" y="1490"/>
                  <a:pt x="471" y="1490"/>
                </a:cubicBezTo>
                <a:cubicBezTo>
                  <a:pt x="385" y="1490"/>
                  <a:pt x="295" y="1514"/>
                  <a:pt x="212" y="1564"/>
                </a:cubicBezTo>
                <a:cubicBezTo>
                  <a:pt x="43" y="1691"/>
                  <a:pt x="1" y="1987"/>
                  <a:pt x="128" y="2156"/>
                </a:cubicBezTo>
                <a:lnTo>
                  <a:pt x="2536" y="5409"/>
                </a:lnTo>
                <a:cubicBezTo>
                  <a:pt x="2578" y="5451"/>
                  <a:pt x="2620" y="5493"/>
                  <a:pt x="2662" y="5493"/>
                </a:cubicBezTo>
                <a:lnTo>
                  <a:pt x="2747" y="18717"/>
                </a:lnTo>
                <a:cubicBezTo>
                  <a:pt x="2747" y="18928"/>
                  <a:pt x="2916" y="19139"/>
                  <a:pt x="3127" y="19139"/>
                </a:cubicBezTo>
                <a:cubicBezTo>
                  <a:pt x="3381" y="19139"/>
                  <a:pt x="3550" y="18928"/>
                  <a:pt x="3550" y="18717"/>
                </a:cubicBezTo>
                <a:lnTo>
                  <a:pt x="3507" y="8704"/>
                </a:lnTo>
                <a:lnTo>
                  <a:pt x="6127" y="5535"/>
                </a:lnTo>
                <a:cubicBezTo>
                  <a:pt x="6406" y="5225"/>
                  <a:pt x="6139" y="4869"/>
                  <a:pt x="5843" y="4869"/>
                </a:cubicBezTo>
                <a:cubicBezTo>
                  <a:pt x="5736" y="4869"/>
                  <a:pt x="5625" y="4916"/>
                  <a:pt x="5535" y="5028"/>
                </a:cubicBezTo>
                <a:lnTo>
                  <a:pt x="3507" y="7394"/>
                </a:lnTo>
                <a:lnTo>
                  <a:pt x="3507" y="423"/>
                </a:lnTo>
                <a:cubicBezTo>
                  <a:pt x="3507" y="170"/>
                  <a:pt x="3296" y="1"/>
                  <a:pt x="308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60D6D89C-7038-72B2-ECC9-CE134648E1A3}"/>
            </a:ext>
          </a:extLst>
        </p:cNvPr>
        <p:cNvGrpSpPr/>
        <p:nvPr/>
      </p:nvGrpSpPr>
      <p:grpSpPr>
        <a:xfrm>
          <a:off x="0" y="0"/>
          <a:ext cx="0" cy="0"/>
          <a:chOff x="0" y="0"/>
          <a:chExt cx="0" cy="0"/>
        </a:xfrm>
      </p:grpSpPr>
      <p:sp>
        <p:nvSpPr>
          <p:cNvPr id="184" name="Google Shape;184;p17">
            <a:extLst>
              <a:ext uri="{FF2B5EF4-FFF2-40B4-BE49-F238E27FC236}">
                <a16:creationId xmlns:a16="http://schemas.microsoft.com/office/drawing/2014/main" id="{126A7646-0209-7DF3-EC4B-3F8D81F8A95E}"/>
              </a:ext>
            </a:extLst>
          </p:cNvPr>
          <p:cNvSpPr txBox="1">
            <a:spLocks noGrp="1"/>
          </p:cNvSpPr>
          <p:nvPr>
            <p:ph type="ctrTitle"/>
          </p:nvPr>
        </p:nvSpPr>
        <p:spPr>
          <a:xfrm>
            <a:off x="831200" y="1605949"/>
            <a:ext cx="3867300" cy="8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434343"/>
                </a:solidFill>
              </a:rPr>
              <a:t>CLEANING PHASE</a:t>
            </a:r>
          </a:p>
        </p:txBody>
      </p:sp>
      <p:grpSp>
        <p:nvGrpSpPr>
          <p:cNvPr id="186" name="Google Shape;186;p17">
            <a:extLst>
              <a:ext uri="{FF2B5EF4-FFF2-40B4-BE49-F238E27FC236}">
                <a16:creationId xmlns:a16="http://schemas.microsoft.com/office/drawing/2014/main" id="{3F58D37F-106A-5908-EAFC-A115C868965C}"/>
              </a:ext>
            </a:extLst>
          </p:cNvPr>
          <p:cNvGrpSpPr/>
          <p:nvPr/>
        </p:nvGrpSpPr>
        <p:grpSpPr>
          <a:xfrm>
            <a:off x="5811131" y="1111432"/>
            <a:ext cx="1980215" cy="1907859"/>
            <a:chOff x="1029600" y="238175"/>
            <a:chExt cx="5360625" cy="5164750"/>
          </a:xfrm>
        </p:grpSpPr>
        <p:sp>
          <p:nvSpPr>
            <p:cNvPr id="187" name="Google Shape;187;p17">
              <a:extLst>
                <a:ext uri="{FF2B5EF4-FFF2-40B4-BE49-F238E27FC236}">
                  <a16:creationId xmlns:a16="http://schemas.microsoft.com/office/drawing/2014/main" id="{3C93E027-5CF0-CB46-45B5-1C42CD50D135}"/>
                </a:ext>
              </a:extLst>
            </p:cNvPr>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a:extLst>
                <a:ext uri="{FF2B5EF4-FFF2-40B4-BE49-F238E27FC236}">
                  <a16:creationId xmlns:a16="http://schemas.microsoft.com/office/drawing/2014/main" id="{434F5978-1465-1229-A009-C4F456C0C81D}"/>
                </a:ext>
              </a:extLst>
            </p:cNvPr>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a:extLst>
                <a:ext uri="{FF2B5EF4-FFF2-40B4-BE49-F238E27FC236}">
                  <a16:creationId xmlns:a16="http://schemas.microsoft.com/office/drawing/2014/main" id="{0912BD44-DD40-DB6F-26D5-48F843C1F038}"/>
                </a:ext>
              </a:extLst>
            </p:cNvPr>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a:extLst>
                <a:ext uri="{FF2B5EF4-FFF2-40B4-BE49-F238E27FC236}">
                  <a16:creationId xmlns:a16="http://schemas.microsoft.com/office/drawing/2014/main" id="{0B3B7651-6C74-77E1-50DF-F16FF949A4A1}"/>
                </a:ext>
              </a:extLst>
            </p:cNvPr>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a:extLst>
                <a:ext uri="{FF2B5EF4-FFF2-40B4-BE49-F238E27FC236}">
                  <a16:creationId xmlns:a16="http://schemas.microsoft.com/office/drawing/2014/main" id="{23306FC2-0BC7-F722-3C8C-08682E3F87CB}"/>
                </a:ext>
              </a:extLst>
            </p:cNvPr>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a:extLst>
                <a:ext uri="{FF2B5EF4-FFF2-40B4-BE49-F238E27FC236}">
                  <a16:creationId xmlns:a16="http://schemas.microsoft.com/office/drawing/2014/main" id="{D4F50DC4-2223-5634-3239-9EF723F1FD2B}"/>
                </a:ext>
              </a:extLst>
            </p:cNvPr>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a:extLst>
                <a:ext uri="{FF2B5EF4-FFF2-40B4-BE49-F238E27FC236}">
                  <a16:creationId xmlns:a16="http://schemas.microsoft.com/office/drawing/2014/main" id="{EFE77DC6-8832-AD36-FCC1-FC7FB4D7E501}"/>
                </a:ext>
              </a:extLst>
            </p:cNvPr>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a:extLst>
                <a:ext uri="{FF2B5EF4-FFF2-40B4-BE49-F238E27FC236}">
                  <a16:creationId xmlns:a16="http://schemas.microsoft.com/office/drawing/2014/main" id="{AB4CF2A7-151C-7C07-B849-9CF0697B130F}"/>
                </a:ext>
              </a:extLst>
            </p:cNvPr>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a:extLst>
                <a:ext uri="{FF2B5EF4-FFF2-40B4-BE49-F238E27FC236}">
                  <a16:creationId xmlns:a16="http://schemas.microsoft.com/office/drawing/2014/main" id="{6C158F57-EBF8-6619-774E-767A9F1A76E8}"/>
                </a:ext>
              </a:extLst>
            </p:cNvPr>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7">
            <a:extLst>
              <a:ext uri="{FF2B5EF4-FFF2-40B4-BE49-F238E27FC236}">
                <a16:creationId xmlns:a16="http://schemas.microsoft.com/office/drawing/2014/main" id="{6E8FD24B-215A-A670-E09D-9C6C1A452B0B}"/>
              </a:ext>
            </a:extLst>
          </p:cNvPr>
          <p:cNvSpPr txBox="1"/>
          <p:nvPr/>
        </p:nvSpPr>
        <p:spPr>
          <a:xfrm>
            <a:off x="5591475" y="302241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74C1B9"/>
                </a:solidFill>
                <a:latin typeface="Montserrat Light"/>
                <a:ea typeface="Montserrat Light"/>
                <a:cs typeface="Montserrat Light"/>
                <a:sym typeface="Montserrat Light"/>
              </a:rPr>
              <a:t>Egypt</a:t>
            </a:r>
            <a:endParaRPr sz="3000" dirty="0">
              <a:solidFill>
                <a:srgbClr val="74C1B9"/>
              </a:solidFill>
              <a:latin typeface="Montserrat Black"/>
              <a:ea typeface="Montserrat Black"/>
              <a:cs typeface="Montserrat Black"/>
              <a:sym typeface="Montserrat Black"/>
            </a:endParaRPr>
          </a:p>
        </p:txBody>
      </p:sp>
      <p:sp>
        <p:nvSpPr>
          <p:cNvPr id="197" name="Google Shape;197;p17">
            <a:extLst>
              <a:ext uri="{FF2B5EF4-FFF2-40B4-BE49-F238E27FC236}">
                <a16:creationId xmlns:a16="http://schemas.microsoft.com/office/drawing/2014/main" id="{F362223E-E673-4736-C129-FA8C654454F1}"/>
              </a:ext>
            </a:extLst>
          </p:cNvPr>
          <p:cNvSpPr txBox="1"/>
          <p:nvPr/>
        </p:nvSpPr>
        <p:spPr>
          <a:xfrm>
            <a:off x="5591475" y="346056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ontserrat Light"/>
                <a:ea typeface="Montserrat Light"/>
                <a:cs typeface="Montserrat Light"/>
                <a:sym typeface="Montserrat Light"/>
              </a:rPr>
              <a:t>REAL ESTATE</a:t>
            </a:r>
            <a:endParaRPr sz="1200" dirty="0">
              <a:solidFill>
                <a:srgbClr val="434343"/>
              </a:solidFill>
              <a:latin typeface="Montserrat Light"/>
              <a:ea typeface="Montserrat Light"/>
              <a:cs typeface="Montserrat Light"/>
              <a:sym typeface="Montserrat Light"/>
            </a:endParaRPr>
          </a:p>
        </p:txBody>
      </p:sp>
      <p:sp>
        <p:nvSpPr>
          <p:cNvPr id="2" name="Google Shape;93;p14">
            <a:extLst>
              <a:ext uri="{FF2B5EF4-FFF2-40B4-BE49-F238E27FC236}">
                <a16:creationId xmlns:a16="http://schemas.microsoft.com/office/drawing/2014/main" id="{AD113C7F-503A-1D3F-F4A5-60D2CCBF730E}"/>
              </a:ext>
            </a:extLst>
          </p:cNvPr>
          <p:cNvSpPr txBox="1">
            <a:spLocks noGrp="1"/>
          </p:cNvSpPr>
          <p:nvPr>
            <p:ph type="subTitle" idx="1"/>
          </p:nvPr>
        </p:nvSpPr>
        <p:spPr>
          <a:xfrm flipH="1">
            <a:off x="826380" y="2301202"/>
            <a:ext cx="3629100" cy="4886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Always Start with Cleaning!! </a:t>
            </a:r>
          </a:p>
        </p:txBody>
      </p:sp>
      <p:sp>
        <p:nvSpPr>
          <p:cNvPr id="4" name="Google Shape;173;p16">
            <a:extLst>
              <a:ext uri="{FF2B5EF4-FFF2-40B4-BE49-F238E27FC236}">
                <a16:creationId xmlns:a16="http://schemas.microsoft.com/office/drawing/2014/main" id="{80E1D368-88B8-6609-CE9B-FF8E00DFC736}"/>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897265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8"/>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Excel &amp; Power Query</a:t>
            </a:r>
            <a:endParaRPr dirty="0"/>
          </a:p>
        </p:txBody>
      </p:sp>
      <p:sp>
        <p:nvSpPr>
          <p:cNvPr id="2" name="Google Shape;141;p15">
            <a:extLst>
              <a:ext uri="{FF2B5EF4-FFF2-40B4-BE49-F238E27FC236}">
                <a16:creationId xmlns:a16="http://schemas.microsoft.com/office/drawing/2014/main" id="{4015D0E7-D80E-9B4C-7638-947FEAB9FCE7}"/>
              </a:ext>
            </a:extLst>
          </p:cNvPr>
          <p:cNvSpPr txBox="1"/>
          <p:nvPr/>
        </p:nvSpPr>
        <p:spPr>
          <a:xfrm flipH="1">
            <a:off x="1638462" y="1286685"/>
            <a:ext cx="6539098" cy="3575247"/>
          </a:xfrm>
          <a:prstGeom prst="rect">
            <a:avLst/>
          </a:prstGeom>
          <a:noFill/>
          <a:ln>
            <a:noFill/>
          </a:ln>
        </p:spPr>
        <p:txBody>
          <a:bodyPr spcFirstLastPara="1" wrap="square" lIns="91425" tIns="91425" rIns="91425" bIns="91425" anchor="t" anchorCtr="0">
            <a:noAutofit/>
          </a:bodyPr>
          <a:lstStyle/>
          <a:p>
            <a:pPr lvl="0">
              <a:lnSpc>
                <a:spcPct val="200000"/>
              </a:lnSpc>
            </a:pPr>
            <a:r>
              <a:rPr lang="en-US" sz="1100" dirty="0">
                <a:solidFill>
                  <a:srgbClr val="434343"/>
                </a:solidFill>
                <a:latin typeface="Montserrat ExtraBold"/>
              </a:rPr>
              <a:t>We Wanted to have the region of every city. The Steps we Made in this slide was on excel. First step, we added a new sheet, and copied the city column into the new sheet. Second step, opened power query and in the new sheet we removed the duplicates of city column, then we closed &amp; load to excel. Third step, in the data section we used Data Validation to write the regions we want to add, then select the column the region will be in it. Fourth and last step, choosing manually the region of every city. </a:t>
            </a:r>
          </a:p>
          <a:p>
            <a:pPr lvl="0">
              <a:lnSpc>
                <a:spcPct val="200000"/>
              </a:lnSpc>
            </a:pPr>
            <a:r>
              <a:rPr lang="en-US" sz="1100" b="1" dirty="0">
                <a:solidFill>
                  <a:srgbClr val="434343"/>
                </a:solidFill>
                <a:latin typeface="Montserrat ExtraBold"/>
              </a:rPr>
              <a:t>You can see the steps in the next slides.</a:t>
            </a:r>
          </a:p>
        </p:txBody>
      </p:sp>
      <p:sp>
        <p:nvSpPr>
          <p:cNvPr id="8" name="Google Shape;173;p16">
            <a:extLst>
              <a:ext uri="{FF2B5EF4-FFF2-40B4-BE49-F238E27FC236}">
                <a16:creationId xmlns:a16="http://schemas.microsoft.com/office/drawing/2014/main" id="{68DE8F7B-A165-7F08-D9C1-4188CD144A31}"/>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D9D393F5-0810-3D1E-26C7-4063A4A77DBE}"/>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04112062-CA1E-FB8E-5743-C137B4E31CAE}"/>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Excel &amp; Power Query</a:t>
            </a:r>
            <a:endParaRPr dirty="0"/>
          </a:p>
        </p:txBody>
      </p:sp>
      <p:pic>
        <p:nvPicPr>
          <p:cNvPr id="4" name="Picture 3">
            <a:extLst>
              <a:ext uri="{FF2B5EF4-FFF2-40B4-BE49-F238E27FC236}">
                <a16:creationId xmlns:a16="http://schemas.microsoft.com/office/drawing/2014/main" id="{957F0EE8-3EB5-132E-2A47-70E10387190F}"/>
              </a:ext>
            </a:extLst>
          </p:cNvPr>
          <p:cNvPicPr>
            <a:picLocks noChangeAspect="1"/>
          </p:cNvPicPr>
          <p:nvPr/>
        </p:nvPicPr>
        <p:blipFill>
          <a:blip r:embed="rId3"/>
          <a:stretch>
            <a:fillRect/>
          </a:stretch>
        </p:blipFill>
        <p:spPr>
          <a:xfrm>
            <a:off x="1028866" y="1174596"/>
            <a:ext cx="2794128" cy="3418777"/>
          </a:xfrm>
          <a:prstGeom prst="rect">
            <a:avLst/>
          </a:prstGeom>
          <a:ln>
            <a:solidFill>
              <a:schemeClr val="tx2">
                <a:lumMod val="50000"/>
              </a:schemeClr>
            </a:solidFill>
          </a:ln>
        </p:spPr>
      </p:pic>
      <p:pic>
        <p:nvPicPr>
          <p:cNvPr id="6" name="Picture 5">
            <a:extLst>
              <a:ext uri="{FF2B5EF4-FFF2-40B4-BE49-F238E27FC236}">
                <a16:creationId xmlns:a16="http://schemas.microsoft.com/office/drawing/2014/main" id="{DAA2F943-83DB-C740-59EF-954875C3B639}"/>
              </a:ext>
            </a:extLst>
          </p:cNvPr>
          <p:cNvPicPr>
            <a:picLocks noChangeAspect="1"/>
          </p:cNvPicPr>
          <p:nvPr/>
        </p:nvPicPr>
        <p:blipFill>
          <a:blip r:embed="rId4"/>
          <a:stretch>
            <a:fillRect/>
          </a:stretch>
        </p:blipFill>
        <p:spPr>
          <a:xfrm>
            <a:off x="4029309" y="1174596"/>
            <a:ext cx="4790831" cy="3418776"/>
          </a:xfrm>
          <a:prstGeom prst="rect">
            <a:avLst/>
          </a:prstGeom>
          <a:ln>
            <a:solidFill>
              <a:schemeClr val="tx2">
                <a:lumMod val="50000"/>
              </a:schemeClr>
            </a:solidFill>
          </a:ln>
        </p:spPr>
      </p:pic>
      <p:sp>
        <p:nvSpPr>
          <p:cNvPr id="8" name="Google Shape;173;p16">
            <a:extLst>
              <a:ext uri="{FF2B5EF4-FFF2-40B4-BE49-F238E27FC236}">
                <a16:creationId xmlns:a16="http://schemas.microsoft.com/office/drawing/2014/main" id="{8ED66AE9-4167-428D-5292-04AD2223D138}"/>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5"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272248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4662A1E3-F18E-FEFA-12A9-8AA88BA96441}"/>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AA0C750C-130F-09F3-E492-9456537CEF0A}"/>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Excel &amp; Power Query</a:t>
            </a:r>
            <a:endParaRPr dirty="0"/>
          </a:p>
        </p:txBody>
      </p:sp>
      <p:pic>
        <p:nvPicPr>
          <p:cNvPr id="3" name="Picture 2">
            <a:extLst>
              <a:ext uri="{FF2B5EF4-FFF2-40B4-BE49-F238E27FC236}">
                <a16:creationId xmlns:a16="http://schemas.microsoft.com/office/drawing/2014/main" id="{9E193CAE-2148-77FD-6882-C1E501C61ADC}"/>
              </a:ext>
            </a:extLst>
          </p:cNvPr>
          <p:cNvPicPr>
            <a:picLocks noChangeAspect="1"/>
          </p:cNvPicPr>
          <p:nvPr/>
        </p:nvPicPr>
        <p:blipFill>
          <a:blip r:embed="rId3"/>
          <a:stretch>
            <a:fillRect/>
          </a:stretch>
        </p:blipFill>
        <p:spPr>
          <a:xfrm>
            <a:off x="790974" y="1187598"/>
            <a:ext cx="2897754" cy="2038036"/>
          </a:xfrm>
          <a:prstGeom prst="rect">
            <a:avLst/>
          </a:prstGeom>
          <a:ln>
            <a:solidFill>
              <a:schemeClr val="tx2">
                <a:lumMod val="50000"/>
              </a:schemeClr>
            </a:solidFill>
          </a:ln>
        </p:spPr>
      </p:pic>
      <p:pic>
        <p:nvPicPr>
          <p:cNvPr id="7" name="Picture 6">
            <a:extLst>
              <a:ext uri="{FF2B5EF4-FFF2-40B4-BE49-F238E27FC236}">
                <a16:creationId xmlns:a16="http://schemas.microsoft.com/office/drawing/2014/main" id="{4DED7F43-0E0F-BCE4-C4A0-5B7FC272CF03}"/>
              </a:ext>
            </a:extLst>
          </p:cNvPr>
          <p:cNvPicPr>
            <a:picLocks noChangeAspect="1"/>
          </p:cNvPicPr>
          <p:nvPr/>
        </p:nvPicPr>
        <p:blipFill>
          <a:blip r:embed="rId4"/>
          <a:stretch>
            <a:fillRect/>
          </a:stretch>
        </p:blipFill>
        <p:spPr>
          <a:xfrm>
            <a:off x="2386556" y="2571750"/>
            <a:ext cx="2897755" cy="2021922"/>
          </a:xfrm>
          <a:prstGeom prst="rect">
            <a:avLst/>
          </a:prstGeom>
          <a:ln>
            <a:solidFill>
              <a:schemeClr val="tx2">
                <a:lumMod val="50000"/>
              </a:schemeClr>
            </a:solidFill>
          </a:ln>
        </p:spPr>
      </p:pic>
      <p:pic>
        <p:nvPicPr>
          <p:cNvPr id="9" name="Picture 8">
            <a:extLst>
              <a:ext uri="{FF2B5EF4-FFF2-40B4-BE49-F238E27FC236}">
                <a16:creationId xmlns:a16="http://schemas.microsoft.com/office/drawing/2014/main" id="{EBAB6CA2-722E-8FAA-F54B-984C5F94B2DA}"/>
              </a:ext>
            </a:extLst>
          </p:cNvPr>
          <p:cNvPicPr>
            <a:picLocks noChangeAspect="1"/>
          </p:cNvPicPr>
          <p:nvPr/>
        </p:nvPicPr>
        <p:blipFill>
          <a:blip r:embed="rId5"/>
          <a:stretch>
            <a:fillRect/>
          </a:stretch>
        </p:blipFill>
        <p:spPr>
          <a:xfrm>
            <a:off x="5379952" y="1107687"/>
            <a:ext cx="3634473" cy="3864827"/>
          </a:xfrm>
          <a:prstGeom prst="rect">
            <a:avLst/>
          </a:prstGeom>
          <a:ln>
            <a:solidFill>
              <a:schemeClr val="tx2">
                <a:lumMod val="50000"/>
              </a:schemeClr>
            </a:solidFill>
          </a:ln>
        </p:spPr>
      </p:pic>
      <p:sp>
        <p:nvSpPr>
          <p:cNvPr id="11" name="Google Shape;173;p16">
            <a:extLst>
              <a:ext uri="{FF2B5EF4-FFF2-40B4-BE49-F238E27FC236}">
                <a16:creationId xmlns:a16="http://schemas.microsoft.com/office/drawing/2014/main" id="{5689BF92-F120-D298-0E66-425C6907286F}"/>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6"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481385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FCC90CF-2E09-065E-FB79-857B49AF9FB1}"/>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CDE60E02-1545-43B9-E293-9215A4C3E541}"/>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5C7AE951-BEE0-3B1B-56C5-87AA395B83A3}"/>
              </a:ext>
            </a:extLst>
          </p:cNvPr>
          <p:cNvSpPr txBox="1"/>
          <p:nvPr/>
        </p:nvSpPr>
        <p:spPr>
          <a:xfrm flipH="1">
            <a:off x="634856" y="1197651"/>
            <a:ext cx="1810978" cy="2995208"/>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000" dirty="0">
                <a:solidFill>
                  <a:srgbClr val="434343"/>
                </a:solidFill>
                <a:latin typeface="Montserrat Black" panose="00000A00000000000000" pitchFamily="2" charset="0"/>
              </a:rPr>
              <a:t>We Started with Transforming The Data to Power Query.</a:t>
            </a:r>
          </a:p>
          <a:p>
            <a:pPr marL="285750" lvl="0" indent="-285750" algn="l" rtl="0">
              <a:lnSpc>
                <a:spcPct val="150000"/>
              </a:lnSpc>
              <a:spcBef>
                <a:spcPts val="0"/>
              </a:spcBef>
              <a:spcAft>
                <a:spcPts val="0"/>
              </a:spcAft>
              <a:buFont typeface="Arial" panose="020B0604020202020204" pitchFamily="34" charset="0"/>
              <a:buChar char="•"/>
            </a:pPr>
            <a:r>
              <a:rPr lang="en-US" sz="1000" dirty="0">
                <a:solidFill>
                  <a:srgbClr val="434343"/>
                </a:solidFill>
                <a:latin typeface="Montserrat Black" panose="00000A00000000000000" pitchFamily="2" charset="0"/>
              </a:rPr>
              <a:t>We Used Merge Query to Define The Region of Each City We Mentioned earlier.</a:t>
            </a:r>
          </a:p>
          <a:p>
            <a:pPr lvl="0">
              <a:lnSpc>
                <a:spcPct val="200000"/>
              </a:lnSpc>
            </a:pPr>
            <a:endParaRPr lang="en-US" sz="1000" b="1" dirty="0">
              <a:solidFill>
                <a:srgbClr val="434343"/>
              </a:solidFill>
              <a:latin typeface="Montserrat ExtraBold"/>
            </a:endParaRPr>
          </a:p>
        </p:txBody>
      </p:sp>
      <p:pic>
        <p:nvPicPr>
          <p:cNvPr id="11" name="Picture 10">
            <a:extLst>
              <a:ext uri="{FF2B5EF4-FFF2-40B4-BE49-F238E27FC236}">
                <a16:creationId xmlns:a16="http://schemas.microsoft.com/office/drawing/2014/main" id="{21552DE0-9C03-1C7A-A714-92B0D5A6C4C6}"/>
              </a:ext>
            </a:extLst>
          </p:cNvPr>
          <p:cNvPicPr>
            <a:picLocks noChangeAspect="1"/>
          </p:cNvPicPr>
          <p:nvPr/>
        </p:nvPicPr>
        <p:blipFill>
          <a:blip r:embed="rId3"/>
          <a:stretch>
            <a:fillRect/>
          </a:stretch>
        </p:blipFill>
        <p:spPr>
          <a:xfrm>
            <a:off x="2445834" y="1034100"/>
            <a:ext cx="4854498" cy="2575236"/>
          </a:xfrm>
          <a:prstGeom prst="rect">
            <a:avLst/>
          </a:prstGeom>
          <a:ln>
            <a:solidFill>
              <a:schemeClr val="accent1">
                <a:lumMod val="50000"/>
              </a:schemeClr>
            </a:solidFill>
          </a:ln>
        </p:spPr>
      </p:pic>
      <p:pic>
        <p:nvPicPr>
          <p:cNvPr id="13" name="Picture 12">
            <a:extLst>
              <a:ext uri="{FF2B5EF4-FFF2-40B4-BE49-F238E27FC236}">
                <a16:creationId xmlns:a16="http://schemas.microsoft.com/office/drawing/2014/main" id="{90078684-7E74-6ECD-7D1D-D47121A8E731}"/>
              </a:ext>
            </a:extLst>
          </p:cNvPr>
          <p:cNvPicPr>
            <a:picLocks noChangeAspect="1"/>
          </p:cNvPicPr>
          <p:nvPr/>
        </p:nvPicPr>
        <p:blipFill>
          <a:blip r:embed="rId4"/>
          <a:stretch>
            <a:fillRect/>
          </a:stretch>
        </p:blipFill>
        <p:spPr>
          <a:xfrm>
            <a:off x="4319018" y="2568264"/>
            <a:ext cx="4758300" cy="2519246"/>
          </a:xfrm>
          <a:prstGeom prst="rect">
            <a:avLst/>
          </a:prstGeom>
          <a:ln>
            <a:solidFill>
              <a:schemeClr val="accent1">
                <a:lumMod val="50000"/>
              </a:schemeClr>
            </a:solidFill>
          </a:ln>
        </p:spPr>
      </p:pic>
      <p:sp>
        <p:nvSpPr>
          <p:cNvPr id="15" name="Google Shape;173;p16">
            <a:extLst>
              <a:ext uri="{FF2B5EF4-FFF2-40B4-BE49-F238E27FC236}">
                <a16:creationId xmlns:a16="http://schemas.microsoft.com/office/drawing/2014/main" id="{835D3A1B-0803-3D6F-1C3E-7770F0C12E14}"/>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5"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344720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4FEF39D8-BE78-82F9-A4F2-EA87047558D1}"/>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7B4673D8-42FB-0966-6229-8AB2E5A66914}"/>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5C3A591F-8CE1-6760-9E71-70F50B38B455}"/>
              </a:ext>
            </a:extLst>
          </p:cNvPr>
          <p:cNvSpPr txBox="1"/>
          <p:nvPr/>
        </p:nvSpPr>
        <p:spPr>
          <a:xfrm flipH="1">
            <a:off x="634856" y="1197651"/>
            <a:ext cx="1810978" cy="2995208"/>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050" dirty="0">
                <a:solidFill>
                  <a:srgbClr val="434343"/>
                </a:solidFill>
                <a:latin typeface="Montserrat Black" panose="00000A00000000000000" pitchFamily="2" charset="0"/>
              </a:rPr>
              <a:t>We Used The Fill Down Method to Fill The Blanks to Make The Data More Accurate. </a:t>
            </a:r>
          </a:p>
          <a:p>
            <a:pPr lvl="0">
              <a:lnSpc>
                <a:spcPct val="200000"/>
              </a:lnSpc>
            </a:pPr>
            <a:endParaRPr lang="en-US" sz="1000" b="1" dirty="0">
              <a:solidFill>
                <a:srgbClr val="434343"/>
              </a:solidFill>
              <a:latin typeface="Montserrat ExtraBold"/>
            </a:endParaRPr>
          </a:p>
        </p:txBody>
      </p:sp>
      <p:pic>
        <p:nvPicPr>
          <p:cNvPr id="3" name="Picture 2">
            <a:extLst>
              <a:ext uri="{FF2B5EF4-FFF2-40B4-BE49-F238E27FC236}">
                <a16:creationId xmlns:a16="http://schemas.microsoft.com/office/drawing/2014/main" id="{8DAF51AA-D2B0-BFFD-02E2-9DBECCF49A1D}"/>
              </a:ext>
            </a:extLst>
          </p:cNvPr>
          <p:cNvPicPr>
            <a:picLocks noChangeAspect="1"/>
          </p:cNvPicPr>
          <p:nvPr/>
        </p:nvPicPr>
        <p:blipFill>
          <a:blip r:embed="rId3"/>
          <a:stretch>
            <a:fillRect/>
          </a:stretch>
        </p:blipFill>
        <p:spPr>
          <a:xfrm>
            <a:off x="2378926" y="1197651"/>
            <a:ext cx="6649928" cy="3534615"/>
          </a:xfrm>
          <a:prstGeom prst="rect">
            <a:avLst/>
          </a:prstGeom>
          <a:ln>
            <a:solidFill>
              <a:schemeClr val="accent1">
                <a:lumMod val="50000"/>
              </a:schemeClr>
            </a:solidFill>
          </a:ln>
        </p:spPr>
      </p:pic>
      <p:sp>
        <p:nvSpPr>
          <p:cNvPr id="4" name="Google Shape;173;p16">
            <a:extLst>
              <a:ext uri="{FF2B5EF4-FFF2-40B4-BE49-F238E27FC236}">
                <a16:creationId xmlns:a16="http://schemas.microsoft.com/office/drawing/2014/main" id="{5ACA8BDB-A558-7ADA-8172-B7111F303660}"/>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4"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821865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95EB569F-36EC-632C-97CB-AB622620164F}"/>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601D173A-03CC-5EEC-A56F-59E0A170381D}"/>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BB6B6C40-D374-299C-C6DA-6A15735EF25C}"/>
              </a:ext>
            </a:extLst>
          </p:cNvPr>
          <p:cNvSpPr txBox="1"/>
          <p:nvPr/>
        </p:nvSpPr>
        <p:spPr>
          <a:xfrm flipH="1">
            <a:off x="634856" y="1197650"/>
            <a:ext cx="1810978" cy="3575071"/>
          </a:xfrm>
          <a:prstGeom prst="rect">
            <a:avLst/>
          </a:prstGeom>
          <a:noFill/>
          <a:ln>
            <a:noFill/>
          </a:ln>
        </p:spPr>
        <p:txBody>
          <a:bodyPr spcFirstLastPara="1" wrap="square" lIns="91425" tIns="91425" rIns="91425" bIns="91425" anchor="t" anchorCtr="0">
            <a:noAutofit/>
          </a:bodyPr>
          <a:lstStyle/>
          <a:p>
            <a:pPr marL="285750" indent="-285750" algn="l">
              <a:lnSpc>
                <a:spcPct val="150000"/>
              </a:lnSpc>
              <a:buFont typeface="Arial" panose="020B0604020202020204" pitchFamily="34" charset="0"/>
              <a:buChar char="•"/>
            </a:pPr>
            <a:r>
              <a:rPr lang="en-US" sz="1050" dirty="0">
                <a:solidFill>
                  <a:srgbClr val="434343"/>
                </a:solidFill>
                <a:latin typeface="Montserrat Black" panose="00000A00000000000000" pitchFamily="2" charset="0"/>
              </a:rPr>
              <a:t>In The Delivery Date Column There was Row Are Unknown, We Solved it using Condition and Delivery Term Column, If The Delivery Term is Finished The Date Will be 2024, If Other The Year Will be from 2026 to 2027.</a:t>
            </a:r>
          </a:p>
          <a:p>
            <a:pPr lvl="0">
              <a:lnSpc>
                <a:spcPct val="200000"/>
              </a:lnSpc>
            </a:pPr>
            <a:endParaRPr lang="en-US" sz="1000" b="1" dirty="0">
              <a:solidFill>
                <a:srgbClr val="434343"/>
              </a:solidFill>
              <a:latin typeface="Montserrat ExtraBold"/>
            </a:endParaRPr>
          </a:p>
        </p:txBody>
      </p:sp>
      <p:pic>
        <p:nvPicPr>
          <p:cNvPr id="4" name="Picture 3">
            <a:extLst>
              <a:ext uri="{FF2B5EF4-FFF2-40B4-BE49-F238E27FC236}">
                <a16:creationId xmlns:a16="http://schemas.microsoft.com/office/drawing/2014/main" id="{CAA0A2AF-D424-C0D8-7C59-D037875948AC}"/>
              </a:ext>
            </a:extLst>
          </p:cNvPr>
          <p:cNvPicPr>
            <a:picLocks noChangeAspect="1"/>
          </p:cNvPicPr>
          <p:nvPr/>
        </p:nvPicPr>
        <p:blipFill>
          <a:blip r:embed="rId3"/>
          <a:stretch>
            <a:fillRect/>
          </a:stretch>
        </p:blipFill>
        <p:spPr>
          <a:xfrm>
            <a:off x="3024954" y="1120140"/>
            <a:ext cx="6015751" cy="3188129"/>
          </a:xfrm>
          <a:prstGeom prst="rect">
            <a:avLst/>
          </a:prstGeom>
          <a:ln>
            <a:solidFill>
              <a:schemeClr val="accent1">
                <a:lumMod val="50000"/>
              </a:schemeClr>
            </a:solidFill>
          </a:ln>
        </p:spPr>
      </p:pic>
      <p:sp>
        <p:nvSpPr>
          <p:cNvPr id="5" name="Google Shape;173;p16">
            <a:extLst>
              <a:ext uri="{FF2B5EF4-FFF2-40B4-BE49-F238E27FC236}">
                <a16:creationId xmlns:a16="http://schemas.microsoft.com/office/drawing/2014/main" id="{FCA15A9F-0F90-584C-8FA7-8934DB623062}"/>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4" action="ppaction://hlinksldjump">
                  <a:extLst>
                    <a:ext uri="{A12FA001-AC4F-418D-AE19-62706E023703}">
                      <ahyp:hlinkClr xmlns:ahyp="http://schemas.microsoft.com/office/drawing/2018/hyperlinkcolor" val="tx"/>
                    </a:ext>
                  </a:extLst>
                </a:hlinkClick>
              </a:rPr>
              <a:t>CONTENT TABLE </a:t>
            </a:r>
            <a:endParaRPr lang="en-US" dirty="0"/>
          </a:p>
        </p:txBody>
      </p:sp>
      <p:pic>
        <p:nvPicPr>
          <p:cNvPr id="8" name="Picture 7">
            <a:extLst>
              <a:ext uri="{FF2B5EF4-FFF2-40B4-BE49-F238E27FC236}">
                <a16:creationId xmlns:a16="http://schemas.microsoft.com/office/drawing/2014/main" id="{9FF304AD-BEE3-2194-6ADC-1FD4A855740E}"/>
              </a:ext>
            </a:extLst>
          </p:cNvPr>
          <p:cNvPicPr>
            <a:picLocks noChangeAspect="1"/>
          </p:cNvPicPr>
          <p:nvPr/>
        </p:nvPicPr>
        <p:blipFill>
          <a:blip r:embed="rId5"/>
          <a:stretch>
            <a:fillRect/>
          </a:stretch>
        </p:blipFill>
        <p:spPr>
          <a:xfrm>
            <a:off x="2445834" y="2985185"/>
            <a:ext cx="2796453" cy="1766351"/>
          </a:xfrm>
          <a:prstGeom prst="rect">
            <a:avLst/>
          </a:prstGeom>
          <a:ln>
            <a:solidFill>
              <a:schemeClr val="tx2">
                <a:lumMod val="50000"/>
              </a:schemeClr>
            </a:solidFill>
          </a:ln>
        </p:spPr>
      </p:pic>
    </p:spTree>
    <p:extLst>
      <p:ext uri="{BB962C8B-B14F-4D97-AF65-F5344CB8AC3E}">
        <p14:creationId xmlns:p14="http://schemas.microsoft.com/office/powerpoint/2010/main" val="1693309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EF3EE805-D86C-EF06-6C87-E4BEC32F7F81}"/>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4E661063-8650-E8EE-3FEC-119D47695F0E}"/>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A30DDCA6-770A-B999-FD73-F6B029C0D574}"/>
              </a:ext>
            </a:extLst>
          </p:cNvPr>
          <p:cNvSpPr txBox="1"/>
          <p:nvPr/>
        </p:nvSpPr>
        <p:spPr>
          <a:xfrm flipH="1">
            <a:off x="634856" y="1197650"/>
            <a:ext cx="1810978" cy="3575071"/>
          </a:xfrm>
          <a:prstGeom prst="rect">
            <a:avLst/>
          </a:prstGeom>
          <a:noFill/>
          <a:ln>
            <a:noFill/>
          </a:ln>
        </p:spPr>
        <p:txBody>
          <a:bodyPr spcFirstLastPara="1" wrap="square" lIns="91425" tIns="91425" rIns="91425" bIns="91425" anchor="t" anchorCtr="0">
            <a:noAutofit/>
          </a:bodyPr>
          <a:lstStyle/>
          <a:p>
            <a:pPr marL="285750" indent="-285750" algn="l">
              <a:lnSpc>
                <a:spcPct val="150000"/>
              </a:lnSpc>
              <a:buFont typeface="Arial" panose="020B0604020202020204" pitchFamily="34" charset="0"/>
              <a:buChar char="•"/>
            </a:pPr>
            <a:r>
              <a:rPr lang="en-US" sz="1050" dirty="0">
                <a:solidFill>
                  <a:srgbClr val="434343"/>
                </a:solidFill>
                <a:latin typeface="Montserrat Black" panose="00000A00000000000000" pitchFamily="2" charset="0"/>
              </a:rPr>
              <a:t>You Will Notice That There a lot of Replaced Values, We did it to Make The Data More Readable, Some Cells have Wrong Spelling and other not Clear.</a:t>
            </a:r>
          </a:p>
          <a:p>
            <a:pPr lvl="0">
              <a:lnSpc>
                <a:spcPct val="200000"/>
              </a:lnSpc>
            </a:pPr>
            <a:endParaRPr lang="en-US" sz="1000" b="1" dirty="0">
              <a:solidFill>
                <a:srgbClr val="434343"/>
              </a:solidFill>
              <a:latin typeface="Montserrat ExtraBold"/>
            </a:endParaRPr>
          </a:p>
        </p:txBody>
      </p:sp>
      <p:pic>
        <p:nvPicPr>
          <p:cNvPr id="3" name="Picture 2">
            <a:extLst>
              <a:ext uri="{FF2B5EF4-FFF2-40B4-BE49-F238E27FC236}">
                <a16:creationId xmlns:a16="http://schemas.microsoft.com/office/drawing/2014/main" id="{8ADB04A6-2988-4A6C-A9D1-2563536C214C}"/>
              </a:ext>
            </a:extLst>
          </p:cNvPr>
          <p:cNvPicPr>
            <a:picLocks noChangeAspect="1"/>
          </p:cNvPicPr>
          <p:nvPr/>
        </p:nvPicPr>
        <p:blipFill>
          <a:blip r:embed="rId3"/>
          <a:stretch>
            <a:fillRect/>
          </a:stretch>
        </p:blipFill>
        <p:spPr>
          <a:xfrm>
            <a:off x="2505308" y="1197650"/>
            <a:ext cx="4782159" cy="2526894"/>
          </a:xfrm>
          <a:prstGeom prst="rect">
            <a:avLst/>
          </a:prstGeom>
          <a:ln>
            <a:solidFill>
              <a:schemeClr val="accent1">
                <a:lumMod val="50000"/>
              </a:schemeClr>
            </a:solidFill>
          </a:ln>
        </p:spPr>
      </p:pic>
      <p:pic>
        <p:nvPicPr>
          <p:cNvPr id="7" name="Picture 6">
            <a:extLst>
              <a:ext uri="{FF2B5EF4-FFF2-40B4-BE49-F238E27FC236}">
                <a16:creationId xmlns:a16="http://schemas.microsoft.com/office/drawing/2014/main" id="{162E8342-2D22-A733-2679-FB7DF2FED91C}"/>
              </a:ext>
            </a:extLst>
          </p:cNvPr>
          <p:cNvPicPr>
            <a:picLocks noChangeAspect="1"/>
          </p:cNvPicPr>
          <p:nvPr/>
        </p:nvPicPr>
        <p:blipFill>
          <a:blip r:embed="rId4"/>
          <a:stretch>
            <a:fillRect/>
          </a:stretch>
        </p:blipFill>
        <p:spPr>
          <a:xfrm>
            <a:off x="3769115" y="2249593"/>
            <a:ext cx="5263373" cy="2792138"/>
          </a:xfrm>
          <a:prstGeom prst="rect">
            <a:avLst/>
          </a:prstGeom>
          <a:ln>
            <a:solidFill>
              <a:schemeClr val="tx2">
                <a:lumMod val="50000"/>
              </a:schemeClr>
            </a:solidFill>
          </a:ln>
        </p:spPr>
      </p:pic>
      <p:sp>
        <p:nvSpPr>
          <p:cNvPr id="8" name="Google Shape;173;p16">
            <a:extLst>
              <a:ext uri="{FF2B5EF4-FFF2-40B4-BE49-F238E27FC236}">
                <a16:creationId xmlns:a16="http://schemas.microsoft.com/office/drawing/2014/main" id="{A71D43D1-E6A9-CC60-D928-551D77E27620}"/>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5"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922295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BB603018-E1CF-735F-F226-443D8EF79364}"/>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1A8257D8-1D0A-8C8D-29DA-F0E691BE254E}"/>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461D67F5-8B2F-8C1E-87E2-4C4414AD252D}"/>
              </a:ext>
            </a:extLst>
          </p:cNvPr>
          <p:cNvSpPr txBox="1"/>
          <p:nvPr/>
        </p:nvSpPr>
        <p:spPr>
          <a:xfrm flipH="1">
            <a:off x="634856" y="1197650"/>
            <a:ext cx="1810978" cy="3575071"/>
          </a:xfrm>
          <a:prstGeom prst="rect">
            <a:avLst/>
          </a:prstGeom>
          <a:noFill/>
          <a:ln>
            <a:noFill/>
          </a:ln>
        </p:spPr>
        <p:txBody>
          <a:bodyPr spcFirstLastPara="1" wrap="square" lIns="91425" tIns="91425" rIns="91425" bIns="91425" anchor="t" anchorCtr="0">
            <a:noAutofit/>
          </a:bodyPr>
          <a:lstStyle/>
          <a:p>
            <a:pPr marL="285750" indent="-285750" algn="l">
              <a:lnSpc>
                <a:spcPct val="150000"/>
              </a:lnSpc>
              <a:buFont typeface="Arial" panose="020B0604020202020204" pitchFamily="34" charset="0"/>
              <a:buChar char="•"/>
            </a:pPr>
            <a:r>
              <a:rPr lang="en-US" sz="1100" dirty="0">
                <a:solidFill>
                  <a:srgbClr val="434343"/>
                </a:solidFill>
                <a:latin typeface="Montserrat Black" panose="00000A00000000000000" pitchFamily="2" charset="0"/>
              </a:rPr>
              <a:t>Change Type of Data to be More Accurate.  </a:t>
            </a:r>
          </a:p>
          <a:p>
            <a:pPr lvl="0">
              <a:lnSpc>
                <a:spcPct val="200000"/>
              </a:lnSpc>
            </a:pPr>
            <a:endParaRPr lang="en-US" sz="1000" b="1" dirty="0">
              <a:solidFill>
                <a:srgbClr val="434343"/>
              </a:solidFill>
              <a:latin typeface="Montserrat ExtraBold"/>
            </a:endParaRPr>
          </a:p>
        </p:txBody>
      </p:sp>
      <p:pic>
        <p:nvPicPr>
          <p:cNvPr id="4" name="Picture 3">
            <a:extLst>
              <a:ext uri="{FF2B5EF4-FFF2-40B4-BE49-F238E27FC236}">
                <a16:creationId xmlns:a16="http://schemas.microsoft.com/office/drawing/2014/main" id="{E25C8663-D5B4-297D-A307-9BB029990D90}"/>
              </a:ext>
            </a:extLst>
          </p:cNvPr>
          <p:cNvPicPr>
            <a:picLocks noChangeAspect="1"/>
          </p:cNvPicPr>
          <p:nvPr/>
        </p:nvPicPr>
        <p:blipFill>
          <a:blip r:embed="rId3"/>
          <a:stretch>
            <a:fillRect/>
          </a:stretch>
        </p:blipFill>
        <p:spPr>
          <a:xfrm>
            <a:off x="2445834" y="1197650"/>
            <a:ext cx="6607025" cy="3501482"/>
          </a:xfrm>
          <a:prstGeom prst="rect">
            <a:avLst/>
          </a:prstGeom>
          <a:ln>
            <a:solidFill>
              <a:schemeClr val="accent1">
                <a:lumMod val="50000"/>
              </a:schemeClr>
            </a:solidFill>
          </a:ln>
        </p:spPr>
      </p:pic>
      <p:sp>
        <p:nvSpPr>
          <p:cNvPr id="5" name="Google Shape;173;p16">
            <a:extLst>
              <a:ext uri="{FF2B5EF4-FFF2-40B4-BE49-F238E27FC236}">
                <a16:creationId xmlns:a16="http://schemas.microsoft.com/office/drawing/2014/main" id="{EE1075D0-6EB7-CF3D-0195-5773D1AAA5EE}"/>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4"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061846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D4BC6930-6BDD-D5ED-9DC8-4F7993DE9682}"/>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B6E953A2-6282-B1C2-F0C3-6E4D06E745F1}"/>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5FEF3036-BD3E-7E3D-3E98-262C62D8A497}"/>
              </a:ext>
            </a:extLst>
          </p:cNvPr>
          <p:cNvSpPr txBox="1"/>
          <p:nvPr/>
        </p:nvSpPr>
        <p:spPr>
          <a:xfrm flipH="1">
            <a:off x="634856" y="1197650"/>
            <a:ext cx="1810978" cy="3575071"/>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100" dirty="0">
                <a:solidFill>
                  <a:srgbClr val="434343"/>
                </a:solidFill>
                <a:latin typeface="Montserrat Black" panose="00000A00000000000000" pitchFamily="2" charset="0"/>
              </a:rPr>
              <a:t>Renamed Column to be Understandable.</a:t>
            </a:r>
          </a:p>
          <a:p>
            <a:pPr lvl="0">
              <a:lnSpc>
                <a:spcPct val="200000"/>
              </a:lnSpc>
            </a:pPr>
            <a:endParaRPr lang="en-US" sz="1000" b="1" dirty="0">
              <a:solidFill>
                <a:srgbClr val="434343"/>
              </a:solidFill>
              <a:latin typeface="Montserrat ExtraBold"/>
            </a:endParaRPr>
          </a:p>
        </p:txBody>
      </p:sp>
      <p:pic>
        <p:nvPicPr>
          <p:cNvPr id="3" name="Picture 2">
            <a:extLst>
              <a:ext uri="{FF2B5EF4-FFF2-40B4-BE49-F238E27FC236}">
                <a16:creationId xmlns:a16="http://schemas.microsoft.com/office/drawing/2014/main" id="{10D56D36-CB58-4430-7063-BD68BA3399F3}"/>
              </a:ext>
            </a:extLst>
          </p:cNvPr>
          <p:cNvPicPr>
            <a:picLocks noChangeAspect="1"/>
          </p:cNvPicPr>
          <p:nvPr/>
        </p:nvPicPr>
        <p:blipFill>
          <a:blip r:embed="rId3"/>
          <a:stretch>
            <a:fillRect/>
          </a:stretch>
        </p:blipFill>
        <p:spPr>
          <a:xfrm>
            <a:off x="2133600" y="1197650"/>
            <a:ext cx="5947318" cy="381576"/>
          </a:xfrm>
          <a:prstGeom prst="rect">
            <a:avLst/>
          </a:prstGeom>
          <a:ln>
            <a:solidFill>
              <a:schemeClr val="accent1">
                <a:lumMod val="50000"/>
              </a:schemeClr>
            </a:solidFill>
          </a:ln>
        </p:spPr>
      </p:pic>
      <p:pic>
        <p:nvPicPr>
          <p:cNvPr id="7" name="Picture 6">
            <a:extLst>
              <a:ext uri="{FF2B5EF4-FFF2-40B4-BE49-F238E27FC236}">
                <a16:creationId xmlns:a16="http://schemas.microsoft.com/office/drawing/2014/main" id="{1DDC2EA3-EA36-959D-2CDE-9C0408C6034B}"/>
              </a:ext>
            </a:extLst>
          </p:cNvPr>
          <p:cNvPicPr>
            <a:picLocks noChangeAspect="1"/>
          </p:cNvPicPr>
          <p:nvPr/>
        </p:nvPicPr>
        <p:blipFill>
          <a:blip r:embed="rId4"/>
          <a:stretch>
            <a:fillRect/>
          </a:stretch>
        </p:blipFill>
        <p:spPr>
          <a:xfrm>
            <a:off x="2862146" y="1742776"/>
            <a:ext cx="6133171" cy="3243965"/>
          </a:xfrm>
          <a:prstGeom prst="rect">
            <a:avLst/>
          </a:prstGeom>
          <a:ln>
            <a:solidFill>
              <a:schemeClr val="accent1">
                <a:lumMod val="50000"/>
              </a:schemeClr>
            </a:solidFill>
          </a:ln>
        </p:spPr>
      </p:pic>
      <p:sp>
        <p:nvSpPr>
          <p:cNvPr id="8" name="Google Shape;173;p16">
            <a:extLst>
              <a:ext uri="{FF2B5EF4-FFF2-40B4-BE49-F238E27FC236}">
                <a16:creationId xmlns:a16="http://schemas.microsoft.com/office/drawing/2014/main" id="{7DA2FD95-B295-7050-8BA1-EA8A8E8A0F4A}"/>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5"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2848266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
        <p:cNvGrpSpPr/>
        <p:nvPr/>
      </p:nvGrpSpPr>
      <p:grpSpPr>
        <a:xfrm>
          <a:off x="0" y="0"/>
          <a:ext cx="0" cy="0"/>
          <a:chOff x="0" y="0"/>
          <a:chExt cx="0" cy="0"/>
        </a:xfrm>
      </p:grpSpPr>
      <p:sp>
        <p:nvSpPr>
          <p:cNvPr id="152" name="Google Shape;152;p16"/>
          <p:cNvSpPr txBox="1">
            <a:spLocks noGrp="1"/>
          </p:cNvSpPr>
          <p:nvPr>
            <p:ph type="ctrTitle" idx="15"/>
          </p:nvPr>
        </p:nvSpPr>
        <p:spPr>
          <a:xfrm>
            <a:off x="790975" y="720000"/>
            <a:ext cx="5012400"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 OF CONTENTS</a:t>
            </a:r>
            <a:endParaRPr/>
          </a:p>
        </p:txBody>
      </p:sp>
      <p:sp>
        <p:nvSpPr>
          <p:cNvPr id="153" name="Google Shape;153;p16"/>
          <p:cNvSpPr/>
          <p:nvPr/>
        </p:nvSpPr>
        <p:spPr>
          <a:xfrm>
            <a:off x="6211396" y="1090375"/>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1905000" y="1090375"/>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txBox="1">
            <a:spLocks noGrp="1"/>
          </p:cNvSpPr>
          <p:nvPr>
            <p:ph type="title" idx="2"/>
          </p:nvPr>
        </p:nvSpPr>
        <p:spPr>
          <a:xfrm>
            <a:off x="3699102" y="114604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solidFill>
                <a:srgbClr val="FFFFFF"/>
              </a:solidFill>
            </a:endParaRPr>
          </a:p>
        </p:txBody>
      </p:sp>
      <p:sp>
        <p:nvSpPr>
          <p:cNvPr id="156" name="Google Shape;156;p16"/>
          <p:cNvSpPr/>
          <p:nvPr/>
        </p:nvSpPr>
        <p:spPr>
          <a:xfrm>
            <a:off x="4052244" y="2593250"/>
            <a:ext cx="657300" cy="657300"/>
          </a:xfrm>
          <a:prstGeom prst="ellipse">
            <a:avLst/>
          </a:pr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txBox="1">
            <a:spLocks noGrp="1"/>
          </p:cNvSpPr>
          <p:nvPr>
            <p:ph type="title" idx="8"/>
          </p:nvPr>
        </p:nvSpPr>
        <p:spPr>
          <a:xfrm>
            <a:off x="5866256" y="115394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59" name="Google Shape;159;p16"/>
          <p:cNvSpPr txBox="1">
            <a:spLocks noGrp="1"/>
          </p:cNvSpPr>
          <p:nvPr>
            <p:ph type="title" idx="5"/>
          </p:nvPr>
        </p:nvSpPr>
        <p:spPr>
          <a:xfrm>
            <a:off x="3699102" y="267274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solidFill>
                <a:srgbClr val="FFFFFF"/>
              </a:solidFill>
            </a:endParaRPr>
          </a:p>
        </p:txBody>
      </p:sp>
      <p:sp>
        <p:nvSpPr>
          <p:cNvPr id="161" name="Google Shape;161;p16"/>
          <p:cNvSpPr txBox="1">
            <a:spLocks noGrp="1"/>
          </p:cNvSpPr>
          <p:nvPr>
            <p:ph type="title" idx="14"/>
          </p:nvPr>
        </p:nvSpPr>
        <p:spPr>
          <a:xfrm>
            <a:off x="5866256" y="267274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62" name="Google Shape;162;p16"/>
          <p:cNvSpPr txBox="1">
            <a:spLocks noGrp="1"/>
          </p:cNvSpPr>
          <p:nvPr>
            <p:ph type="ctrTitle" idx="6"/>
          </p:nvPr>
        </p:nvSpPr>
        <p:spPr>
          <a:xfrm>
            <a:off x="5577443" y="1434213"/>
            <a:ext cx="2322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hlinkClick r:id="rId3" action="ppaction://hlinksldjump">
                  <a:extLst>
                    <a:ext uri="{A12FA001-AC4F-418D-AE19-62706E023703}">
                      <ahyp:hlinkClr xmlns:ahyp="http://schemas.microsoft.com/office/drawing/2018/hyperlinkcolor" val="tx"/>
                    </a:ext>
                  </a:extLst>
                </a:hlinkClick>
              </a:rPr>
              <a:t>GOAL OF THE PROJECT</a:t>
            </a:r>
            <a:endParaRPr lang="en-US" dirty="0"/>
          </a:p>
        </p:txBody>
      </p:sp>
      <p:sp>
        <p:nvSpPr>
          <p:cNvPr id="164" name="Google Shape;164;p16"/>
          <p:cNvSpPr txBox="1">
            <a:spLocks noGrp="1"/>
          </p:cNvSpPr>
          <p:nvPr>
            <p:ph type="title" idx="18"/>
          </p:nvPr>
        </p:nvSpPr>
        <p:spPr>
          <a:xfrm>
            <a:off x="1545625" y="114604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65" name="Google Shape;165;p16"/>
          <p:cNvSpPr txBox="1">
            <a:spLocks noGrp="1"/>
          </p:cNvSpPr>
          <p:nvPr>
            <p:ph type="ctrTitle" idx="9"/>
          </p:nvPr>
        </p:nvSpPr>
        <p:spPr>
          <a:xfrm>
            <a:off x="5577443" y="2940311"/>
            <a:ext cx="2322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hlinkClick r:id="rId4" action="ppaction://hlinksldjump">
                  <a:extLst>
                    <a:ext uri="{A12FA001-AC4F-418D-AE19-62706E023703}">
                      <ahyp:hlinkClr xmlns:ahyp="http://schemas.microsoft.com/office/drawing/2018/hyperlinkcolor" val="tx"/>
                    </a:ext>
                  </a:extLst>
                </a:hlinkClick>
              </a:rPr>
              <a:t>ANALYSIS PHASE</a:t>
            </a:r>
            <a:endParaRPr dirty="0"/>
          </a:p>
        </p:txBody>
      </p:sp>
      <p:sp>
        <p:nvSpPr>
          <p:cNvPr id="166" name="Google Shape;166;p16"/>
          <p:cNvSpPr txBox="1">
            <a:spLocks noGrp="1"/>
          </p:cNvSpPr>
          <p:nvPr>
            <p:ph type="ctrTitle" idx="16"/>
          </p:nvPr>
        </p:nvSpPr>
        <p:spPr>
          <a:xfrm>
            <a:off x="1226125" y="1434213"/>
            <a:ext cx="2392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hlinkClick r:id="rId5" action="ppaction://hlinksldjump">
                  <a:extLst>
                    <a:ext uri="{A12FA001-AC4F-418D-AE19-62706E023703}">
                      <ahyp:hlinkClr xmlns:ahyp="http://schemas.microsoft.com/office/drawing/2018/hyperlinkcolor" val="tx"/>
                    </a:ext>
                  </a:extLst>
                </a:hlinkClick>
              </a:rPr>
              <a:t>TEAM MEMBERS</a:t>
            </a:r>
            <a:endParaRPr lang="en-US" dirty="0"/>
          </a:p>
        </p:txBody>
      </p:sp>
      <p:sp>
        <p:nvSpPr>
          <p:cNvPr id="168" name="Google Shape;168;p16"/>
          <p:cNvSpPr txBox="1">
            <a:spLocks noGrp="1"/>
          </p:cNvSpPr>
          <p:nvPr>
            <p:ph type="ctrTitle" idx="19"/>
          </p:nvPr>
        </p:nvSpPr>
        <p:spPr>
          <a:xfrm>
            <a:off x="1261437" y="2940311"/>
            <a:ext cx="2322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hlinkClick r:id="rId6" action="ppaction://hlinksldjump">
                  <a:extLst>
                    <a:ext uri="{A12FA001-AC4F-418D-AE19-62706E023703}">
                      <ahyp:hlinkClr xmlns:ahyp="http://schemas.microsoft.com/office/drawing/2018/hyperlinkcolor" val="tx"/>
                    </a:ext>
                  </a:extLst>
                </a:hlinkClick>
              </a:rPr>
              <a:t>CLEANING PHASE</a:t>
            </a:r>
            <a:endParaRPr dirty="0"/>
          </a:p>
        </p:txBody>
      </p:sp>
      <p:sp>
        <p:nvSpPr>
          <p:cNvPr id="170" name="Google Shape;170;p16"/>
          <p:cNvSpPr txBox="1">
            <a:spLocks noGrp="1"/>
          </p:cNvSpPr>
          <p:nvPr>
            <p:ph type="title" idx="21"/>
          </p:nvPr>
        </p:nvSpPr>
        <p:spPr>
          <a:xfrm>
            <a:off x="1523944" y="2672742"/>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71" name="Google Shape;171;p16"/>
          <p:cNvSpPr txBox="1">
            <a:spLocks noGrp="1"/>
          </p:cNvSpPr>
          <p:nvPr>
            <p:ph type="ctrTitle"/>
          </p:nvPr>
        </p:nvSpPr>
        <p:spPr>
          <a:xfrm>
            <a:off x="3414640" y="1434213"/>
            <a:ext cx="2322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hlinkClick r:id="rId7" action="ppaction://hlinksldjump">
                  <a:extLst>
                    <a:ext uri="{A12FA001-AC4F-418D-AE19-62706E023703}">
                      <ahyp:hlinkClr xmlns:ahyp="http://schemas.microsoft.com/office/drawing/2018/hyperlinkcolor" val="tx"/>
                    </a:ext>
                  </a:extLst>
                </a:hlinkClick>
              </a:rPr>
              <a:t>INTRODUCTION</a:t>
            </a:r>
            <a:endParaRPr lang="en-US" dirty="0"/>
          </a:p>
        </p:txBody>
      </p:sp>
      <p:sp>
        <p:nvSpPr>
          <p:cNvPr id="173" name="Google Shape;173;p16"/>
          <p:cNvSpPr txBox="1">
            <a:spLocks noGrp="1"/>
          </p:cNvSpPr>
          <p:nvPr>
            <p:ph type="ctrTitle" idx="3"/>
          </p:nvPr>
        </p:nvSpPr>
        <p:spPr>
          <a:xfrm>
            <a:off x="3414853" y="2940311"/>
            <a:ext cx="2322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hlinkClick r:id="rId8" action="ppaction://hlinksldjump">
                  <a:extLst>
                    <a:ext uri="{A12FA001-AC4F-418D-AE19-62706E023703}">
                      <ahyp:hlinkClr xmlns:ahyp="http://schemas.microsoft.com/office/drawing/2018/hyperlinkcolor" val="tx"/>
                    </a:ext>
                  </a:extLst>
                </a:hlinkClick>
              </a:rPr>
              <a:t>DYNAMIC DASHBOARD</a:t>
            </a:r>
            <a:endParaRPr dirty="0"/>
          </a:p>
        </p:txBody>
      </p:sp>
      <p:grpSp>
        <p:nvGrpSpPr>
          <p:cNvPr id="174" name="Google Shape;174;p16"/>
          <p:cNvGrpSpPr/>
          <p:nvPr/>
        </p:nvGrpSpPr>
        <p:grpSpPr>
          <a:xfrm>
            <a:off x="8229646" y="3183594"/>
            <a:ext cx="1038447" cy="2176554"/>
            <a:chOff x="2106350" y="2477950"/>
            <a:chExt cx="872425" cy="1828576"/>
          </a:xfrm>
        </p:grpSpPr>
        <p:sp>
          <p:nvSpPr>
            <p:cNvPr id="175" name="Google Shape;175;p16"/>
            <p:cNvSpPr/>
            <p:nvPr/>
          </p:nvSpPr>
          <p:spPr>
            <a:xfrm>
              <a:off x="2106350" y="2477950"/>
              <a:ext cx="872425" cy="1131600"/>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a:off x="2366600" y="3007376"/>
              <a:ext cx="343900" cy="1299150"/>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6"/>
          <p:cNvGrpSpPr/>
          <p:nvPr/>
        </p:nvGrpSpPr>
        <p:grpSpPr>
          <a:xfrm>
            <a:off x="8084918" y="4138811"/>
            <a:ext cx="755602" cy="1299808"/>
            <a:chOff x="5609750" y="3138575"/>
            <a:chExt cx="634800" cy="1092000"/>
          </a:xfrm>
        </p:grpSpPr>
        <p:sp>
          <p:nvSpPr>
            <p:cNvPr id="178" name="Google Shape;178;p16"/>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56;p16">
            <a:extLst>
              <a:ext uri="{FF2B5EF4-FFF2-40B4-BE49-F238E27FC236}">
                <a16:creationId xmlns:a16="http://schemas.microsoft.com/office/drawing/2014/main" id="{96371FA5-5A57-A242-3CD3-07FA0802E04B}"/>
              </a:ext>
            </a:extLst>
          </p:cNvPr>
          <p:cNvSpPr/>
          <p:nvPr/>
        </p:nvSpPr>
        <p:spPr>
          <a:xfrm>
            <a:off x="4055887" y="3942408"/>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59;p16">
            <a:extLst>
              <a:ext uri="{FF2B5EF4-FFF2-40B4-BE49-F238E27FC236}">
                <a16:creationId xmlns:a16="http://schemas.microsoft.com/office/drawing/2014/main" id="{3BFB102F-3018-2005-7A73-22EE37C25C7D}"/>
              </a:ext>
            </a:extLst>
          </p:cNvPr>
          <p:cNvSpPr txBox="1">
            <a:spLocks/>
          </p:cNvSpPr>
          <p:nvPr/>
        </p:nvSpPr>
        <p:spPr>
          <a:xfrm>
            <a:off x="3702745" y="4021900"/>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3600"/>
              <a:buFont typeface="Montserrat ExtraBold"/>
              <a:buNone/>
              <a:defRPr sz="36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3600"/>
              <a:buFont typeface="Fira Sans Extra Condensed Medium"/>
              <a:buNone/>
              <a:defRPr sz="36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r>
              <a:rPr lang="en" dirty="0"/>
              <a:t>07</a:t>
            </a:r>
            <a:endParaRPr lang="en" dirty="0">
              <a:solidFill>
                <a:srgbClr val="FFFFFF"/>
              </a:solidFill>
            </a:endParaRPr>
          </a:p>
        </p:txBody>
      </p:sp>
      <p:sp>
        <p:nvSpPr>
          <p:cNvPr id="4" name="Google Shape;173;p16">
            <a:extLst>
              <a:ext uri="{FF2B5EF4-FFF2-40B4-BE49-F238E27FC236}">
                <a16:creationId xmlns:a16="http://schemas.microsoft.com/office/drawing/2014/main" id="{61C5EFDF-1C74-CA8B-7EE1-97D0984E8733}"/>
              </a:ext>
            </a:extLst>
          </p:cNvPr>
          <p:cNvSpPr txBox="1">
            <a:spLocks/>
          </p:cNvSpPr>
          <p:nvPr/>
        </p:nvSpPr>
        <p:spPr>
          <a:xfrm>
            <a:off x="3410850" y="4337894"/>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9" action="ppaction://hlinksldjump">
                  <a:extLst>
                    <a:ext uri="{A12FA001-AC4F-418D-AE19-62706E023703}">
                      <ahyp:hlinkClr xmlns:ahyp="http://schemas.microsoft.com/office/drawing/2018/hyperlinkcolor" val="tx"/>
                    </a:ext>
                  </a:extLst>
                </a:hlinkClick>
              </a:rPr>
              <a:t>CONCLUSION</a:t>
            </a:r>
            <a:r>
              <a:rPr lang="en-US" dirty="0"/>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A1F05BA9-766A-F4C2-9ED2-C3AD52F7D0F2}"/>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A2242CF9-1870-9701-9FCB-F33EF6525C4A}"/>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950F36D4-3650-C3D1-E095-11DACB1F064F}"/>
              </a:ext>
            </a:extLst>
          </p:cNvPr>
          <p:cNvSpPr txBox="1"/>
          <p:nvPr/>
        </p:nvSpPr>
        <p:spPr>
          <a:xfrm flipH="1">
            <a:off x="634856" y="1197650"/>
            <a:ext cx="1810978" cy="3575071"/>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100" dirty="0">
                <a:solidFill>
                  <a:srgbClr val="434343"/>
                </a:solidFill>
                <a:latin typeface="Montserrat Black" panose="00000A00000000000000" pitchFamily="2" charset="0"/>
              </a:rPr>
              <a:t>Added Index Column to Count The Offers.</a:t>
            </a:r>
          </a:p>
          <a:p>
            <a:pPr lvl="0">
              <a:lnSpc>
                <a:spcPct val="200000"/>
              </a:lnSpc>
            </a:pPr>
            <a:endParaRPr lang="en-US" sz="1000" b="1" dirty="0">
              <a:solidFill>
                <a:srgbClr val="434343"/>
              </a:solidFill>
              <a:latin typeface="Montserrat ExtraBold"/>
            </a:endParaRPr>
          </a:p>
        </p:txBody>
      </p:sp>
      <p:pic>
        <p:nvPicPr>
          <p:cNvPr id="4" name="Picture 3">
            <a:extLst>
              <a:ext uri="{FF2B5EF4-FFF2-40B4-BE49-F238E27FC236}">
                <a16:creationId xmlns:a16="http://schemas.microsoft.com/office/drawing/2014/main" id="{851D0E40-C615-CC74-F31B-4106819F02C8}"/>
              </a:ext>
            </a:extLst>
          </p:cNvPr>
          <p:cNvPicPr>
            <a:picLocks noChangeAspect="1"/>
          </p:cNvPicPr>
          <p:nvPr/>
        </p:nvPicPr>
        <p:blipFill>
          <a:blip r:embed="rId3"/>
          <a:stretch>
            <a:fillRect/>
          </a:stretch>
        </p:blipFill>
        <p:spPr>
          <a:xfrm>
            <a:off x="2445834" y="1197650"/>
            <a:ext cx="6608956" cy="3505949"/>
          </a:xfrm>
          <a:prstGeom prst="rect">
            <a:avLst/>
          </a:prstGeom>
          <a:ln>
            <a:solidFill>
              <a:schemeClr val="accent1">
                <a:lumMod val="50000"/>
              </a:schemeClr>
            </a:solidFill>
          </a:ln>
        </p:spPr>
      </p:pic>
      <p:sp>
        <p:nvSpPr>
          <p:cNvPr id="5" name="Google Shape;173;p16">
            <a:extLst>
              <a:ext uri="{FF2B5EF4-FFF2-40B4-BE49-F238E27FC236}">
                <a16:creationId xmlns:a16="http://schemas.microsoft.com/office/drawing/2014/main" id="{1D886C39-66A2-3611-C4E2-9F3776EF2075}"/>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4"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2698656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E30488EC-0606-3759-2F35-02681A436ACF}"/>
            </a:ext>
          </a:extLst>
        </p:cNvPr>
        <p:cNvGrpSpPr/>
        <p:nvPr/>
      </p:nvGrpSpPr>
      <p:grpSpPr>
        <a:xfrm>
          <a:off x="0" y="0"/>
          <a:ext cx="0" cy="0"/>
          <a:chOff x="0" y="0"/>
          <a:chExt cx="0" cy="0"/>
        </a:xfrm>
      </p:grpSpPr>
      <p:sp>
        <p:nvSpPr>
          <p:cNvPr id="202" name="Google Shape;202;p18">
            <a:extLst>
              <a:ext uri="{FF2B5EF4-FFF2-40B4-BE49-F238E27FC236}">
                <a16:creationId xmlns:a16="http://schemas.microsoft.com/office/drawing/2014/main" id="{43040B26-A788-13E0-6BE7-5EF194B708E7}"/>
              </a:ext>
            </a:extLst>
          </p:cNvPr>
          <p:cNvSpPr txBox="1">
            <a:spLocks noGrp="1"/>
          </p:cNvSpPr>
          <p:nvPr>
            <p:ph type="ctrTitle"/>
          </p:nvPr>
        </p:nvSpPr>
        <p:spPr>
          <a:xfrm>
            <a:off x="790974" y="720000"/>
            <a:ext cx="5022527"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 Query in Power BI</a:t>
            </a:r>
            <a:endParaRPr dirty="0"/>
          </a:p>
        </p:txBody>
      </p:sp>
      <p:sp>
        <p:nvSpPr>
          <p:cNvPr id="6" name="Google Shape;141;p15">
            <a:extLst>
              <a:ext uri="{FF2B5EF4-FFF2-40B4-BE49-F238E27FC236}">
                <a16:creationId xmlns:a16="http://schemas.microsoft.com/office/drawing/2014/main" id="{568A9288-D85A-0673-3C33-B431839888C2}"/>
              </a:ext>
            </a:extLst>
          </p:cNvPr>
          <p:cNvSpPr txBox="1"/>
          <p:nvPr/>
        </p:nvSpPr>
        <p:spPr>
          <a:xfrm flipH="1">
            <a:off x="634856" y="1197650"/>
            <a:ext cx="1810978" cy="3575071"/>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100" dirty="0">
                <a:solidFill>
                  <a:srgbClr val="434343"/>
                </a:solidFill>
                <a:latin typeface="Montserrat Black" panose="00000A00000000000000" pitchFamily="2" charset="0"/>
              </a:rPr>
              <a:t>Filtered Some Rows That have Unknown Cells about 50-100, We Filtered The Cells to Make The Data Accurate. </a:t>
            </a:r>
          </a:p>
          <a:p>
            <a:pPr lvl="0">
              <a:lnSpc>
                <a:spcPct val="200000"/>
              </a:lnSpc>
            </a:pPr>
            <a:endParaRPr lang="en-US" sz="1000" b="1" dirty="0">
              <a:solidFill>
                <a:srgbClr val="434343"/>
              </a:solidFill>
              <a:latin typeface="Montserrat ExtraBold"/>
            </a:endParaRPr>
          </a:p>
        </p:txBody>
      </p:sp>
      <p:pic>
        <p:nvPicPr>
          <p:cNvPr id="3" name="Picture 2">
            <a:extLst>
              <a:ext uri="{FF2B5EF4-FFF2-40B4-BE49-F238E27FC236}">
                <a16:creationId xmlns:a16="http://schemas.microsoft.com/office/drawing/2014/main" id="{771473E1-D488-4FC2-734B-ED7051FD9980}"/>
              </a:ext>
            </a:extLst>
          </p:cNvPr>
          <p:cNvPicPr>
            <a:picLocks noChangeAspect="1"/>
          </p:cNvPicPr>
          <p:nvPr/>
        </p:nvPicPr>
        <p:blipFill>
          <a:blip r:embed="rId3"/>
          <a:stretch>
            <a:fillRect/>
          </a:stretch>
        </p:blipFill>
        <p:spPr>
          <a:xfrm>
            <a:off x="2445834" y="1197650"/>
            <a:ext cx="6534615" cy="3469919"/>
          </a:xfrm>
          <a:prstGeom prst="rect">
            <a:avLst/>
          </a:prstGeom>
          <a:ln>
            <a:solidFill>
              <a:schemeClr val="accent1">
                <a:lumMod val="50000"/>
              </a:schemeClr>
            </a:solidFill>
          </a:ln>
        </p:spPr>
      </p:pic>
      <p:sp>
        <p:nvSpPr>
          <p:cNvPr id="5" name="Google Shape;173;p16">
            <a:extLst>
              <a:ext uri="{FF2B5EF4-FFF2-40B4-BE49-F238E27FC236}">
                <a16:creationId xmlns:a16="http://schemas.microsoft.com/office/drawing/2014/main" id="{981194CB-F94C-442A-71C6-216DEF9B8D7E}"/>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4"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1204539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6888EF1C-7663-40C6-CE17-039C34808FE7}"/>
            </a:ext>
          </a:extLst>
        </p:cNvPr>
        <p:cNvGrpSpPr/>
        <p:nvPr/>
      </p:nvGrpSpPr>
      <p:grpSpPr>
        <a:xfrm>
          <a:off x="0" y="0"/>
          <a:ext cx="0" cy="0"/>
          <a:chOff x="0" y="0"/>
          <a:chExt cx="0" cy="0"/>
        </a:xfrm>
      </p:grpSpPr>
      <p:sp>
        <p:nvSpPr>
          <p:cNvPr id="184" name="Google Shape;184;p17">
            <a:extLst>
              <a:ext uri="{FF2B5EF4-FFF2-40B4-BE49-F238E27FC236}">
                <a16:creationId xmlns:a16="http://schemas.microsoft.com/office/drawing/2014/main" id="{12B8DF96-61E7-CE2E-F0E0-CD89A05B35CC}"/>
              </a:ext>
            </a:extLst>
          </p:cNvPr>
          <p:cNvSpPr txBox="1">
            <a:spLocks noGrp="1"/>
          </p:cNvSpPr>
          <p:nvPr>
            <p:ph type="ctrTitle"/>
          </p:nvPr>
        </p:nvSpPr>
        <p:spPr>
          <a:xfrm>
            <a:off x="831200" y="1605949"/>
            <a:ext cx="3867300" cy="8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DYNAMIC</a:t>
            </a:r>
            <a:r>
              <a:rPr lang="en-US" dirty="0">
                <a:solidFill>
                  <a:srgbClr val="434343"/>
                </a:solidFill>
              </a:rPr>
              <a:t> DASHBOARD</a:t>
            </a:r>
          </a:p>
        </p:txBody>
      </p:sp>
      <p:grpSp>
        <p:nvGrpSpPr>
          <p:cNvPr id="186" name="Google Shape;186;p17">
            <a:extLst>
              <a:ext uri="{FF2B5EF4-FFF2-40B4-BE49-F238E27FC236}">
                <a16:creationId xmlns:a16="http://schemas.microsoft.com/office/drawing/2014/main" id="{2BDE7F35-0C8D-F364-A1DB-0895D4FF8D26}"/>
              </a:ext>
            </a:extLst>
          </p:cNvPr>
          <p:cNvGrpSpPr/>
          <p:nvPr/>
        </p:nvGrpSpPr>
        <p:grpSpPr>
          <a:xfrm>
            <a:off x="5811131" y="1111432"/>
            <a:ext cx="1980215" cy="1907859"/>
            <a:chOff x="1029600" y="238175"/>
            <a:chExt cx="5360625" cy="5164750"/>
          </a:xfrm>
        </p:grpSpPr>
        <p:sp>
          <p:nvSpPr>
            <p:cNvPr id="187" name="Google Shape;187;p17">
              <a:extLst>
                <a:ext uri="{FF2B5EF4-FFF2-40B4-BE49-F238E27FC236}">
                  <a16:creationId xmlns:a16="http://schemas.microsoft.com/office/drawing/2014/main" id="{4C7050BD-1E02-2930-444F-FD75171617FA}"/>
                </a:ext>
              </a:extLst>
            </p:cNvPr>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a:extLst>
                <a:ext uri="{FF2B5EF4-FFF2-40B4-BE49-F238E27FC236}">
                  <a16:creationId xmlns:a16="http://schemas.microsoft.com/office/drawing/2014/main" id="{7BA8793A-1CA3-A4E1-E81E-479C66864F39}"/>
                </a:ext>
              </a:extLst>
            </p:cNvPr>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a:extLst>
                <a:ext uri="{FF2B5EF4-FFF2-40B4-BE49-F238E27FC236}">
                  <a16:creationId xmlns:a16="http://schemas.microsoft.com/office/drawing/2014/main" id="{D2436347-D93B-8C84-D57B-39F9256AC3FC}"/>
                </a:ext>
              </a:extLst>
            </p:cNvPr>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a:extLst>
                <a:ext uri="{FF2B5EF4-FFF2-40B4-BE49-F238E27FC236}">
                  <a16:creationId xmlns:a16="http://schemas.microsoft.com/office/drawing/2014/main" id="{AA37F675-A632-5203-01D5-3C320C0B8789}"/>
                </a:ext>
              </a:extLst>
            </p:cNvPr>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a:extLst>
                <a:ext uri="{FF2B5EF4-FFF2-40B4-BE49-F238E27FC236}">
                  <a16:creationId xmlns:a16="http://schemas.microsoft.com/office/drawing/2014/main" id="{8A014757-E8EF-9393-E7AC-C374802C4BB1}"/>
                </a:ext>
              </a:extLst>
            </p:cNvPr>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a:extLst>
                <a:ext uri="{FF2B5EF4-FFF2-40B4-BE49-F238E27FC236}">
                  <a16:creationId xmlns:a16="http://schemas.microsoft.com/office/drawing/2014/main" id="{2834AD38-7047-6B79-AB4C-F69C6CF61B93}"/>
                </a:ext>
              </a:extLst>
            </p:cNvPr>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a:extLst>
                <a:ext uri="{FF2B5EF4-FFF2-40B4-BE49-F238E27FC236}">
                  <a16:creationId xmlns:a16="http://schemas.microsoft.com/office/drawing/2014/main" id="{5866B4AE-E991-DAEE-8A3F-6E2EF81180A2}"/>
                </a:ext>
              </a:extLst>
            </p:cNvPr>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a:extLst>
                <a:ext uri="{FF2B5EF4-FFF2-40B4-BE49-F238E27FC236}">
                  <a16:creationId xmlns:a16="http://schemas.microsoft.com/office/drawing/2014/main" id="{1DC6CFCB-8F77-018C-5E2E-EBDB3059815E}"/>
                </a:ext>
              </a:extLst>
            </p:cNvPr>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a:extLst>
                <a:ext uri="{FF2B5EF4-FFF2-40B4-BE49-F238E27FC236}">
                  <a16:creationId xmlns:a16="http://schemas.microsoft.com/office/drawing/2014/main" id="{630D2C22-58C5-0367-CC9C-1424A0666433}"/>
                </a:ext>
              </a:extLst>
            </p:cNvPr>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7">
            <a:extLst>
              <a:ext uri="{FF2B5EF4-FFF2-40B4-BE49-F238E27FC236}">
                <a16:creationId xmlns:a16="http://schemas.microsoft.com/office/drawing/2014/main" id="{AD9A9EAB-738B-C925-58CC-152BA9623A90}"/>
              </a:ext>
            </a:extLst>
          </p:cNvPr>
          <p:cNvSpPr txBox="1"/>
          <p:nvPr/>
        </p:nvSpPr>
        <p:spPr>
          <a:xfrm>
            <a:off x="5591475" y="302241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74C1B9"/>
                </a:solidFill>
                <a:latin typeface="Montserrat Light"/>
                <a:ea typeface="Montserrat Light"/>
                <a:cs typeface="Montserrat Light"/>
                <a:sym typeface="Montserrat Light"/>
              </a:rPr>
              <a:t>Egypt</a:t>
            </a:r>
            <a:endParaRPr sz="3000" dirty="0">
              <a:solidFill>
                <a:srgbClr val="74C1B9"/>
              </a:solidFill>
              <a:latin typeface="Montserrat Black"/>
              <a:ea typeface="Montserrat Black"/>
              <a:cs typeface="Montserrat Black"/>
              <a:sym typeface="Montserrat Black"/>
            </a:endParaRPr>
          </a:p>
        </p:txBody>
      </p:sp>
      <p:sp>
        <p:nvSpPr>
          <p:cNvPr id="197" name="Google Shape;197;p17">
            <a:extLst>
              <a:ext uri="{FF2B5EF4-FFF2-40B4-BE49-F238E27FC236}">
                <a16:creationId xmlns:a16="http://schemas.microsoft.com/office/drawing/2014/main" id="{60A9A275-5EDC-461B-3CCE-0449FE34CA72}"/>
              </a:ext>
            </a:extLst>
          </p:cNvPr>
          <p:cNvSpPr txBox="1"/>
          <p:nvPr/>
        </p:nvSpPr>
        <p:spPr>
          <a:xfrm>
            <a:off x="5591475" y="346056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ontserrat Light"/>
                <a:ea typeface="Montserrat Light"/>
                <a:cs typeface="Montserrat Light"/>
                <a:sym typeface="Montserrat Light"/>
              </a:rPr>
              <a:t>REAL ESTATE</a:t>
            </a:r>
            <a:endParaRPr sz="1200" dirty="0">
              <a:solidFill>
                <a:srgbClr val="434343"/>
              </a:solidFill>
              <a:latin typeface="Montserrat Light"/>
              <a:ea typeface="Montserrat Light"/>
              <a:cs typeface="Montserrat Light"/>
              <a:sym typeface="Montserrat Light"/>
            </a:endParaRPr>
          </a:p>
        </p:txBody>
      </p:sp>
      <p:sp>
        <p:nvSpPr>
          <p:cNvPr id="2" name="Google Shape;173;p16">
            <a:extLst>
              <a:ext uri="{FF2B5EF4-FFF2-40B4-BE49-F238E27FC236}">
                <a16:creationId xmlns:a16="http://schemas.microsoft.com/office/drawing/2014/main" id="{EA86C053-1E75-2A1D-FF4E-5687546CF63A}"/>
              </a:ext>
            </a:extLst>
          </p:cNvPr>
          <p:cNvSpPr txBox="1">
            <a:spLocks/>
          </p:cNvSpPr>
          <p:nvPr/>
        </p:nvSpPr>
        <p:spPr>
          <a:xfrm>
            <a:off x="7000553"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838201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286A0-DB18-08DB-C80A-E79973457B0F}"/>
              </a:ext>
            </a:extLst>
          </p:cNvPr>
          <p:cNvSpPr>
            <a:spLocks noGrp="1"/>
          </p:cNvSpPr>
          <p:nvPr>
            <p:ph type="ctrTitle"/>
          </p:nvPr>
        </p:nvSpPr>
        <p:spPr/>
        <p:txBody>
          <a:bodyPr/>
          <a:lstStyle/>
          <a:p>
            <a:r>
              <a:rPr lang="en-US"/>
              <a:t>Real State Egypt</a:t>
            </a:r>
            <a:endParaRPr lang="ar-EG"/>
          </a:p>
        </p:txBody>
      </p:sp>
      <p:sp>
        <p:nvSpPr>
          <p:cNvPr id="3" name="Subtitle 2">
            <a:extLst>
              <a:ext uri="{FF2B5EF4-FFF2-40B4-BE49-F238E27FC236}">
                <a16:creationId xmlns:a16="http://schemas.microsoft.com/office/drawing/2014/main" id="{D026B722-D394-B06E-00B2-5025D5CB26F5}"/>
              </a:ext>
            </a:extLst>
          </p:cNvPr>
          <p:cNvSpPr>
            <a:spLocks noGrp="1"/>
          </p:cNvSpPr>
          <p:nvPr>
            <p:ph type="subTitle" idx="1"/>
          </p:nvPr>
        </p:nvSpPr>
        <p:spPr/>
        <p:txBody>
          <a:bodyPr/>
          <a:lstStyle/>
          <a:p>
            <a:endParaRPr lang="ar-EG"/>
          </a:p>
        </p:txBody>
      </p:sp>
      <p:sp>
        <p:nvSpPr>
          <p:cNvPr id="4" name="Title 3">
            <a:extLst>
              <a:ext uri="{FF2B5EF4-FFF2-40B4-BE49-F238E27FC236}">
                <a16:creationId xmlns:a16="http://schemas.microsoft.com/office/drawing/2014/main" id="{D2D54781-B3DF-5A5B-B8D9-6C8CA382B1A9}"/>
              </a:ext>
            </a:extLst>
          </p:cNvPr>
          <p:cNvSpPr>
            <a:spLocks noGrp="1"/>
          </p:cNvSpPr>
          <p:nvPr>
            <p:ph type="title" idx="2"/>
          </p:nvPr>
        </p:nvSpPr>
        <p:spPr/>
        <p:txBody>
          <a:bodyPr/>
          <a:lstStyle/>
          <a:p>
            <a:endParaRPr lang="ar-EG"/>
          </a:p>
        </p:txBody>
      </p:sp>
      <p:sp>
        <p:nvSpPr>
          <p:cNvPr id="5" name="Title 4">
            <a:extLst>
              <a:ext uri="{FF2B5EF4-FFF2-40B4-BE49-F238E27FC236}">
                <a16:creationId xmlns:a16="http://schemas.microsoft.com/office/drawing/2014/main" id="{202D9EC3-8192-5FE4-6BBE-3F6D38F514A5}"/>
              </a:ext>
            </a:extLst>
          </p:cNvPr>
          <p:cNvSpPr>
            <a:spLocks noGrp="1"/>
          </p:cNvSpPr>
          <p:nvPr>
            <p:ph type="ctrTitle" idx="3"/>
          </p:nvPr>
        </p:nvSpPr>
        <p:spPr/>
        <p:txBody>
          <a:bodyPr/>
          <a:lstStyle/>
          <a:p>
            <a:endParaRPr lang="ar-EG"/>
          </a:p>
        </p:txBody>
      </p:sp>
      <p:sp>
        <p:nvSpPr>
          <p:cNvPr id="6" name="Subtitle 5">
            <a:extLst>
              <a:ext uri="{FF2B5EF4-FFF2-40B4-BE49-F238E27FC236}">
                <a16:creationId xmlns:a16="http://schemas.microsoft.com/office/drawing/2014/main" id="{DB315916-55A4-4C76-BFC4-0FE87D21B0DB}"/>
              </a:ext>
            </a:extLst>
          </p:cNvPr>
          <p:cNvSpPr>
            <a:spLocks noGrp="1"/>
          </p:cNvSpPr>
          <p:nvPr>
            <p:ph type="subTitle" idx="4"/>
          </p:nvPr>
        </p:nvSpPr>
        <p:spPr/>
        <p:txBody>
          <a:bodyPr/>
          <a:lstStyle/>
          <a:p>
            <a:endParaRPr lang="ar-EG"/>
          </a:p>
        </p:txBody>
      </p:sp>
      <p:sp>
        <p:nvSpPr>
          <p:cNvPr id="7" name="Title 6">
            <a:extLst>
              <a:ext uri="{FF2B5EF4-FFF2-40B4-BE49-F238E27FC236}">
                <a16:creationId xmlns:a16="http://schemas.microsoft.com/office/drawing/2014/main" id="{F94BAEC8-B790-AE3C-062A-017847B5C0C9}"/>
              </a:ext>
            </a:extLst>
          </p:cNvPr>
          <p:cNvSpPr>
            <a:spLocks noGrp="1"/>
          </p:cNvSpPr>
          <p:nvPr>
            <p:ph type="title" idx="5"/>
          </p:nvPr>
        </p:nvSpPr>
        <p:spPr/>
        <p:txBody>
          <a:bodyPr/>
          <a:lstStyle/>
          <a:p>
            <a:endParaRPr lang="ar-EG"/>
          </a:p>
        </p:txBody>
      </p:sp>
      <p:sp>
        <p:nvSpPr>
          <p:cNvPr id="8" name="Title 7">
            <a:extLst>
              <a:ext uri="{FF2B5EF4-FFF2-40B4-BE49-F238E27FC236}">
                <a16:creationId xmlns:a16="http://schemas.microsoft.com/office/drawing/2014/main" id="{810B4673-A8D0-9E81-E6F4-B9480BB340D5}"/>
              </a:ext>
            </a:extLst>
          </p:cNvPr>
          <p:cNvSpPr>
            <a:spLocks noGrp="1"/>
          </p:cNvSpPr>
          <p:nvPr>
            <p:ph type="ctrTitle" idx="6"/>
          </p:nvPr>
        </p:nvSpPr>
        <p:spPr/>
        <p:txBody>
          <a:bodyPr/>
          <a:lstStyle/>
          <a:p>
            <a:endParaRPr lang="ar-EG"/>
          </a:p>
        </p:txBody>
      </p:sp>
      <p:sp>
        <p:nvSpPr>
          <p:cNvPr id="9" name="Subtitle 8">
            <a:extLst>
              <a:ext uri="{FF2B5EF4-FFF2-40B4-BE49-F238E27FC236}">
                <a16:creationId xmlns:a16="http://schemas.microsoft.com/office/drawing/2014/main" id="{E0DE5C96-6AEA-A477-F82E-9D1699B5E3D6}"/>
              </a:ext>
            </a:extLst>
          </p:cNvPr>
          <p:cNvSpPr>
            <a:spLocks noGrp="1"/>
          </p:cNvSpPr>
          <p:nvPr>
            <p:ph type="subTitle" idx="7"/>
          </p:nvPr>
        </p:nvSpPr>
        <p:spPr/>
        <p:txBody>
          <a:bodyPr/>
          <a:lstStyle/>
          <a:p>
            <a:endParaRPr lang="ar-EG"/>
          </a:p>
        </p:txBody>
      </p:sp>
      <p:sp>
        <p:nvSpPr>
          <p:cNvPr id="10" name="Title 9">
            <a:extLst>
              <a:ext uri="{FF2B5EF4-FFF2-40B4-BE49-F238E27FC236}">
                <a16:creationId xmlns:a16="http://schemas.microsoft.com/office/drawing/2014/main" id="{FCCBD1BD-CD2C-A164-6A9E-6F3D3F917C42}"/>
              </a:ext>
            </a:extLst>
          </p:cNvPr>
          <p:cNvSpPr>
            <a:spLocks noGrp="1"/>
          </p:cNvSpPr>
          <p:nvPr>
            <p:ph type="title" idx="8"/>
          </p:nvPr>
        </p:nvSpPr>
        <p:spPr/>
        <p:txBody>
          <a:bodyPr/>
          <a:lstStyle/>
          <a:p>
            <a:endParaRPr lang="ar-EG"/>
          </a:p>
        </p:txBody>
      </p:sp>
      <p:sp>
        <p:nvSpPr>
          <p:cNvPr id="11" name="Title 10">
            <a:extLst>
              <a:ext uri="{FF2B5EF4-FFF2-40B4-BE49-F238E27FC236}">
                <a16:creationId xmlns:a16="http://schemas.microsoft.com/office/drawing/2014/main" id="{80C7B469-394D-C56D-9517-BDC47E038087}"/>
              </a:ext>
            </a:extLst>
          </p:cNvPr>
          <p:cNvSpPr>
            <a:spLocks noGrp="1"/>
          </p:cNvSpPr>
          <p:nvPr>
            <p:ph type="ctrTitle" idx="9"/>
          </p:nvPr>
        </p:nvSpPr>
        <p:spPr/>
        <p:txBody>
          <a:bodyPr/>
          <a:lstStyle/>
          <a:p>
            <a:endParaRPr lang="ar-EG"/>
          </a:p>
        </p:txBody>
      </p:sp>
      <p:sp>
        <p:nvSpPr>
          <p:cNvPr id="12" name="Subtitle 11">
            <a:extLst>
              <a:ext uri="{FF2B5EF4-FFF2-40B4-BE49-F238E27FC236}">
                <a16:creationId xmlns:a16="http://schemas.microsoft.com/office/drawing/2014/main" id="{676F0541-EB6E-1912-74C8-423E35B0CCF3}"/>
              </a:ext>
            </a:extLst>
          </p:cNvPr>
          <p:cNvSpPr>
            <a:spLocks noGrp="1"/>
          </p:cNvSpPr>
          <p:nvPr>
            <p:ph type="subTitle" idx="13"/>
          </p:nvPr>
        </p:nvSpPr>
        <p:spPr/>
        <p:txBody>
          <a:bodyPr/>
          <a:lstStyle/>
          <a:p>
            <a:endParaRPr lang="ar-EG"/>
          </a:p>
        </p:txBody>
      </p:sp>
      <p:sp>
        <p:nvSpPr>
          <p:cNvPr id="13" name="Title 12">
            <a:extLst>
              <a:ext uri="{FF2B5EF4-FFF2-40B4-BE49-F238E27FC236}">
                <a16:creationId xmlns:a16="http://schemas.microsoft.com/office/drawing/2014/main" id="{B2E00AD1-DF00-2A7A-253F-AA4F241EF634}"/>
              </a:ext>
            </a:extLst>
          </p:cNvPr>
          <p:cNvSpPr>
            <a:spLocks noGrp="1"/>
          </p:cNvSpPr>
          <p:nvPr>
            <p:ph type="title" idx="14"/>
          </p:nvPr>
        </p:nvSpPr>
        <p:spPr/>
        <p:txBody>
          <a:bodyPr/>
          <a:lstStyle/>
          <a:p>
            <a:endParaRPr lang="ar-EG"/>
          </a:p>
        </p:txBody>
      </p:sp>
      <p:sp>
        <p:nvSpPr>
          <p:cNvPr id="14" name="Title 13">
            <a:extLst>
              <a:ext uri="{FF2B5EF4-FFF2-40B4-BE49-F238E27FC236}">
                <a16:creationId xmlns:a16="http://schemas.microsoft.com/office/drawing/2014/main" id="{F669256E-8234-94CB-134E-E59954BA28A9}"/>
              </a:ext>
            </a:extLst>
          </p:cNvPr>
          <p:cNvSpPr>
            <a:spLocks noGrp="1"/>
          </p:cNvSpPr>
          <p:nvPr>
            <p:ph type="ctrTitle" idx="15"/>
          </p:nvPr>
        </p:nvSpPr>
        <p:spPr/>
        <p:txBody>
          <a:bodyPr/>
          <a:lstStyle/>
          <a:p>
            <a:endParaRPr lang="ar-EG"/>
          </a:p>
        </p:txBody>
      </p:sp>
      <p:sp>
        <p:nvSpPr>
          <p:cNvPr id="15" name="Title 14">
            <a:extLst>
              <a:ext uri="{FF2B5EF4-FFF2-40B4-BE49-F238E27FC236}">
                <a16:creationId xmlns:a16="http://schemas.microsoft.com/office/drawing/2014/main" id="{79E5943E-4915-E48D-964C-331C5BFD55C5}"/>
              </a:ext>
            </a:extLst>
          </p:cNvPr>
          <p:cNvSpPr>
            <a:spLocks noGrp="1"/>
          </p:cNvSpPr>
          <p:nvPr>
            <p:ph type="ctrTitle" idx="16"/>
          </p:nvPr>
        </p:nvSpPr>
        <p:spPr/>
        <p:txBody>
          <a:bodyPr/>
          <a:lstStyle/>
          <a:p>
            <a:endParaRPr lang="ar-EG"/>
          </a:p>
        </p:txBody>
      </p:sp>
      <p:sp>
        <p:nvSpPr>
          <p:cNvPr id="16" name="Subtitle 15">
            <a:extLst>
              <a:ext uri="{FF2B5EF4-FFF2-40B4-BE49-F238E27FC236}">
                <a16:creationId xmlns:a16="http://schemas.microsoft.com/office/drawing/2014/main" id="{BBD5A55A-04F9-2A91-86F7-B3DDD39BBE02}"/>
              </a:ext>
            </a:extLst>
          </p:cNvPr>
          <p:cNvSpPr>
            <a:spLocks noGrp="1"/>
          </p:cNvSpPr>
          <p:nvPr>
            <p:ph type="subTitle" idx="17"/>
          </p:nvPr>
        </p:nvSpPr>
        <p:spPr/>
        <p:txBody>
          <a:bodyPr/>
          <a:lstStyle/>
          <a:p>
            <a:endParaRPr lang="ar-EG"/>
          </a:p>
        </p:txBody>
      </p:sp>
      <p:sp>
        <p:nvSpPr>
          <p:cNvPr id="17" name="Title 16">
            <a:extLst>
              <a:ext uri="{FF2B5EF4-FFF2-40B4-BE49-F238E27FC236}">
                <a16:creationId xmlns:a16="http://schemas.microsoft.com/office/drawing/2014/main" id="{0DE6F1B7-358F-D41A-826A-EF1E06616179}"/>
              </a:ext>
            </a:extLst>
          </p:cNvPr>
          <p:cNvSpPr>
            <a:spLocks noGrp="1"/>
          </p:cNvSpPr>
          <p:nvPr>
            <p:ph type="title" idx="18"/>
          </p:nvPr>
        </p:nvSpPr>
        <p:spPr/>
        <p:txBody>
          <a:bodyPr/>
          <a:lstStyle/>
          <a:p>
            <a:endParaRPr lang="ar-EG"/>
          </a:p>
        </p:txBody>
      </p:sp>
      <p:sp>
        <p:nvSpPr>
          <p:cNvPr id="18" name="Title 17">
            <a:extLst>
              <a:ext uri="{FF2B5EF4-FFF2-40B4-BE49-F238E27FC236}">
                <a16:creationId xmlns:a16="http://schemas.microsoft.com/office/drawing/2014/main" id="{ED22CBC0-08F6-9587-87D6-4D8B13D462F8}"/>
              </a:ext>
            </a:extLst>
          </p:cNvPr>
          <p:cNvSpPr>
            <a:spLocks noGrp="1"/>
          </p:cNvSpPr>
          <p:nvPr>
            <p:ph type="ctrTitle" idx="19"/>
          </p:nvPr>
        </p:nvSpPr>
        <p:spPr/>
        <p:txBody>
          <a:bodyPr/>
          <a:lstStyle/>
          <a:p>
            <a:endParaRPr lang="ar-EG"/>
          </a:p>
        </p:txBody>
      </p:sp>
      <p:sp>
        <p:nvSpPr>
          <p:cNvPr id="19" name="Subtitle 18">
            <a:extLst>
              <a:ext uri="{FF2B5EF4-FFF2-40B4-BE49-F238E27FC236}">
                <a16:creationId xmlns:a16="http://schemas.microsoft.com/office/drawing/2014/main" id="{6550A91C-5A4C-DB27-637D-6DF1FFDF71F9}"/>
              </a:ext>
            </a:extLst>
          </p:cNvPr>
          <p:cNvSpPr>
            <a:spLocks noGrp="1"/>
          </p:cNvSpPr>
          <p:nvPr>
            <p:ph type="subTitle" idx="20"/>
          </p:nvPr>
        </p:nvSpPr>
        <p:spPr/>
        <p:txBody>
          <a:bodyPr/>
          <a:lstStyle/>
          <a:p>
            <a:endParaRPr lang="ar-EG"/>
          </a:p>
        </p:txBody>
      </p:sp>
      <p:sp>
        <p:nvSpPr>
          <p:cNvPr id="20" name="Title 19">
            <a:extLst>
              <a:ext uri="{FF2B5EF4-FFF2-40B4-BE49-F238E27FC236}">
                <a16:creationId xmlns:a16="http://schemas.microsoft.com/office/drawing/2014/main" id="{698FD4BE-D5C1-789C-7EFA-A20313684D42}"/>
              </a:ext>
            </a:extLst>
          </p:cNvPr>
          <p:cNvSpPr>
            <a:spLocks noGrp="1"/>
          </p:cNvSpPr>
          <p:nvPr>
            <p:ph type="title" idx="21"/>
          </p:nvPr>
        </p:nvSpPr>
        <p:spPr/>
        <p:txBody>
          <a:bodyPr/>
          <a:lstStyle/>
          <a:p>
            <a:endParaRPr lang="ar-EG"/>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1" name="Add-in 20">
                <a:extLst>
                  <a:ext uri="{FF2B5EF4-FFF2-40B4-BE49-F238E27FC236}">
                    <a16:creationId xmlns:a16="http://schemas.microsoft.com/office/drawing/2014/main" id="{5763DDAB-F642-AE4A-F3E1-9EB44B23A5EF}"/>
                  </a:ext>
                </a:extLst>
              </p:cNvPr>
              <p:cNvGraphicFramePr>
                <a:graphicFrameLocks noGrp="1"/>
              </p:cNvGraphicFramePr>
              <p:nvPr>
                <p:extLst>
                  <p:ext uri="{D42A27DB-BD31-4B8C-83A1-F6EECF244321}">
                    <p14:modId xmlns:p14="http://schemas.microsoft.com/office/powerpoint/2010/main" val="2717895491"/>
                  </p:ext>
                </p:extLst>
              </p:nvPr>
            </p:nvGraphicFramePr>
            <p:xfrm>
              <a:off x="8984202" y="5264458"/>
              <a:ext cx="497149" cy="3048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1" name="Add-in 20">
                <a:extLst>
                  <a:ext uri="{FF2B5EF4-FFF2-40B4-BE49-F238E27FC236}">
                    <a16:creationId xmlns:a16="http://schemas.microsoft.com/office/drawing/2014/main" id="{5763DDAB-F642-AE4A-F3E1-9EB44B23A5EF}"/>
                  </a:ext>
                </a:extLst>
              </p:cNvPr>
              <p:cNvPicPr>
                <a:picLocks noGrp="1" noRot="1" noChangeAspect="1" noMove="1" noResize="1" noEditPoints="1" noAdjustHandles="1" noChangeArrowheads="1" noChangeShapeType="1"/>
              </p:cNvPicPr>
              <p:nvPr/>
            </p:nvPicPr>
            <p:blipFill>
              <a:blip r:embed="rId3"/>
              <a:stretch>
                <a:fillRect/>
              </a:stretch>
            </p:blipFill>
            <p:spPr>
              <a:xfrm>
                <a:off x="8984202" y="5264458"/>
                <a:ext cx="497149" cy="304800"/>
              </a:xfrm>
              <a:prstGeom prst="rect">
                <a:avLst/>
              </a:prstGeom>
            </p:spPr>
          </p:pic>
        </mc:Fallback>
      </mc:AlternateContent>
      <p:sp>
        <p:nvSpPr>
          <p:cNvPr id="22" name="Add-in_Banner">
            <a:extLst>
              <a:ext uri="{FF2B5EF4-FFF2-40B4-BE49-F238E27FC236}">
                <a16:creationId xmlns:a16="http://schemas.microsoft.com/office/drawing/2014/main" id="{FC86594C-F91F-3D1C-A1F1-9CF95CFAAF30}"/>
              </a:ext>
            </a:extLst>
          </p:cNvPr>
          <p:cNvSpPr txBox="1">
            <a:spLocks/>
          </p:cNvSpPr>
          <p:nvPr/>
        </p:nvSpPr>
        <p:spPr>
          <a:xfrm>
            <a:off x="-84138" y="145598"/>
            <a:ext cx="5013325" cy="312738"/>
          </a:xfrm>
          <a:prstGeom prst="rect">
            <a:avLst/>
          </a:prstGeom>
          <a:solidFill>
            <a:srgbClr val="494748">
              <a:alpha val="4706"/>
            </a:srgb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99000" tIns="135000" rIns="162000" bIns="135000" numCol="1" spcCol="0" rtlCol="0" fromWordArt="0" anchor="ctr"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200"/>
              <a:buFont typeface="Montserrat ExtraBold"/>
              <a:buNone/>
              <a:defRPr sz="1200" b="0" i="0" u="none" strike="noStrike" cap="none">
                <a:solidFill>
                  <a:srgbClr val="FFFFFF"/>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100"/>
              <a:buFont typeface="Squada One"/>
              <a:buNone/>
              <a:defRPr sz="1100" b="0" i="0" u="none" strike="noStrike" cap="none">
                <a:solidFill>
                  <a:srgbClr val="000000"/>
                </a:solidFill>
                <a:latin typeface="Squada One"/>
                <a:ea typeface="Squada One"/>
                <a:cs typeface="Squada One"/>
                <a:sym typeface="Squada One"/>
              </a:defRPr>
            </a:lvl9pPr>
          </a:lstStyle>
          <a:p>
            <a:r>
              <a:rPr lang="en-GB" sz="1350">
                <a:solidFill>
                  <a:srgbClr val="000000"/>
                </a:solidFill>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900" dirty="0">
              <a:latin typeface="Segoe UI Light" panose="020B0502040204020203" pitchFamily="34" charset="0"/>
              <a:ea typeface="Calibri" panose="020F0502020204030204" pitchFamily="34" charset="0"/>
              <a:cs typeface="Segoe UI Light" panose="020B0502040204020203" pitchFamily="34" charset="0"/>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3" name="Add-in 22">
                <a:extLst>
                  <a:ext uri="{FF2B5EF4-FFF2-40B4-BE49-F238E27FC236}">
                    <a16:creationId xmlns:a16="http://schemas.microsoft.com/office/drawing/2014/main" id="{D5696A54-FC34-DCB2-B139-CD296D1A3CCA}"/>
                  </a:ext>
                </a:extLst>
              </p:cNvPr>
              <p:cNvGraphicFramePr>
                <a:graphicFrameLocks noGrp="1"/>
              </p:cNvGraphicFramePr>
              <p:nvPr>
                <p:extLst>
                  <p:ext uri="{D42A27DB-BD31-4B8C-83A1-F6EECF244321}">
                    <p14:modId xmlns:p14="http://schemas.microsoft.com/office/powerpoint/2010/main" val="3229454740"/>
                  </p:ext>
                </p:extLst>
              </p:nvPr>
            </p:nvGraphicFramePr>
            <p:xfrm>
              <a:off x="0" y="481666"/>
              <a:ext cx="9241654" cy="4601963"/>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23" name="Add-in 22">
                <a:extLst>
                  <a:ext uri="{FF2B5EF4-FFF2-40B4-BE49-F238E27FC236}">
                    <a16:creationId xmlns:a16="http://schemas.microsoft.com/office/drawing/2014/main" id="{D5696A54-FC34-DCB2-B139-CD296D1A3CCA}"/>
                  </a:ext>
                </a:extLst>
              </p:cNvPr>
              <p:cNvPicPr>
                <a:picLocks noGrp="1" noRot="1" noChangeAspect="1" noMove="1" noResize="1" noEditPoints="1" noAdjustHandles="1" noChangeArrowheads="1" noChangeShapeType="1"/>
              </p:cNvPicPr>
              <p:nvPr/>
            </p:nvPicPr>
            <p:blipFill>
              <a:blip r:embed="rId3"/>
              <a:stretch>
                <a:fillRect/>
              </a:stretch>
            </p:blipFill>
            <p:spPr>
              <a:xfrm>
                <a:off x="0" y="481666"/>
                <a:ext cx="9241654" cy="4601963"/>
              </a:xfrm>
              <a:prstGeom prst="rect">
                <a:avLst/>
              </a:prstGeom>
            </p:spPr>
          </p:pic>
        </mc:Fallback>
      </mc:AlternateContent>
    </p:spTree>
    <p:extLst>
      <p:ext uri="{BB962C8B-B14F-4D97-AF65-F5344CB8AC3E}">
        <p14:creationId xmlns:p14="http://schemas.microsoft.com/office/powerpoint/2010/main" val="975870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8CB223DC-3508-0861-77FA-8A14F1D01F25}"/>
            </a:ext>
          </a:extLst>
        </p:cNvPr>
        <p:cNvGrpSpPr/>
        <p:nvPr/>
      </p:nvGrpSpPr>
      <p:grpSpPr>
        <a:xfrm>
          <a:off x="0" y="0"/>
          <a:ext cx="0" cy="0"/>
          <a:chOff x="0" y="0"/>
          <a:chExt cx="0" cy="0"/>
        </a:xfrm>
      </p:grpSpPr>
      <p:sp>
        <p:nvSpPr>
          <p:cNvPr id="184" name="Google Shape;184;p17">
            <a:extLst>
              <a:ext uri="{FF2B5EF4-FFF2-40B4-BE49-F238E27FC236}">
                <a16:creationId xmlns:a16="http://schemas.microsoft.com/office/drawing/2014/main" id="{1C7AA064-3EF8-6618-7B12-D4853E671EBD}"/>
              </a:ext>
            </a:extLst>
          </p:cNvPr>
          <p:cNvSpPr txBox="1">
            <a:spLocks noGrp="1"/>
          </p:cNvSpPr>
          <p:nvPr>
            <p:ph type="ctrTitle"/>
          </p:nvPr>
        </p:nvSpPr>
        <p:spPr>
          <a:xfrm>
            <a:off x="831200" y="1605949"/>
            <a:ext cx="3867300" cy="8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434343"/>
                </a:solidFill>
              </a:rPr>
              <a:t>ANALYSIS PHASE</a:t>
            </a:r>
          </a:p>
        </p:txBody>
      </p:sp>
      <p:grpSp>
        <p:nvGrpSpPr>
          <p:cNvPr id="186" name="Google Shape;186;p17">
            <a:extLst>
              <a:ext uri="{FF2B5EF4-FFF2-40B4-BE49-F238E27FC236}">
                <a16:creationId xmlns:a16="http://schemas.microsoft.com/office/drawing/2014/main" id="{3F13196D-53B7-D6F8-23CE-5AE4DA375E1E}"/>
              </a:ext>
            </a:extLst>
          </p:cNvPr>
          <p:cNvGrpSpPr/>
          <p:nvPr/>
        </p:nvGrpSpPr>
        <p:grpSpPr>
          <a:xfrm>
            <a:off x="5811131" y="1111432"/>
            <a:ext cx="1980215" cy="1907859"/>
            <a:chOff x="1029600" y="238175"/>
            <a:chExt cx="5360625" cy="5164750"/>
          </a:xfrm>
        </p:grpSpPr>
        <p:sp>
          <p:nvSpPr>
            <p:cNvPr id="187" name="Google Shape;187;p17">
              <a:extLst>
                <a:ext uri="{FF2B5EF4-FFF2-40B4-BE49-F238E27FC236}">
                  <a16:creationId xmlns:a16="http://schemas.microsoft.com/office/drawing/2014/main" id="{87B5540C-2E12-BB74-A61F-D02AE9F8B433}"/>
                </a:ext>
              </a:extLst>
            </p:cNvPr>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a:extLst>
                <a:ext uri="{FF2B5EF4-FFF2-40B4-BE49-F238E27FC236}">
                  <a16:creationId xmlns:a16="http://schemas.microsoft.com/office/drawing/2014/main" id="{47469FB2-1F09-337D-6EFE-8BF0C7F5282B}"/>
                </a:ext>
              </a:extLst>
            </p:cNvPr>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a:extLst>
                <a:ext uri="{FF2B5EF4-FFF2-40B4-BE49-F238E27FC236}">
                  <a16:creationId xmlns:a16="http://schemas.microsoft.com/office/drawing/2014/main" id="{805559C1-7B78-39F1-8862-4BF6558ECAF4}"/>
                </a:ext>
              </a:extLst>
            </p:cNvPr>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a:extLst>
                <a:ext uri="{FF2B5EF4-FFF2-40B4-BE49-F238E27FC236}">
                  <a16:creationId xmlns:a16="http://schemas.microsoft.com/office/drawing/2014/main" id="{A813CD13-9262-CE7A-105D-2AF2AF724C43}"/>
                </a:ext>
              </a:extLst>
            </p:cNvPr>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a:extLst>
                <a:ext uri="{FF2B5EF4-FFF2-40B4-BE49-F238E27FC236}">
                  <a16:creationId xmlns:a16="http://schemas.microsoft.com/office/drawing/2014/main" id="{6218BC1C-CD26-3969-31B6-4B2886FAABAF}"/>
                </a:ext>
              </a:extLst>
            </p:cNvPr>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a:extLst>
                <a:ext uri="{FF2B5EF4-FFF2-40B4-BE49-F238E27FC236}">
                  <a16:creationId xmlns:a16="http://schemas.microsoft.com/office/drawing/2014/main" id="{F15FD978-4463-D590-84CF-AAC116EE5E13}"/>
                </a:ext>
              </a:extLst>
            </p:cNvPr>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a:extLst>
                <a:ext uri="{FF2B5EF4-FFF2-40B4-BE49-F238E27FC236}">
                  <a16:creationId xmlns:a16="http://schemas.microsoft.com/office/drawing/2014/main" id="{1B46A83B-4B4E-FADF-F74D-CC57074AEA3C}"/>
                </a:ext>
              </a:extLst>
            </p:cNvPr>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a:extLst>
                <a:ext uri="{FF2B5EF4-FFF2-40B4-BE49-F238E27FC236}">
                  <a16:creationId xmlns:a16="http://schemas.microsoft.com/office/drawing/2014/main" id="{90E7CFB6-D730-97D9-C755-E87AD04A46AD}"/>
                </a:ext>
              </a:extLst>
            </p:cNvPr>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a:extLst>
                <a:ext uri="{FF2B5EF4-FFF2-40B4-BE49-F238E27FC236}">
                  <a16:creationId xmlns:a16="http://schemas.microsoft.com/office/drawing/2014/main" id="{924D3B65-2425-1DF1-AD73-43F479046FF3}"/>
                </a:ext>
              </a:extLst>
            </p:cNvPr>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7">
            <a:extLst>
              <a:ext uri="{FF2B5EF4-FFF2-40B4-BE49-F238E27FC236}">
                <a16:creationId xmlns:a16="http://schemas.microsoft.com/office/drawing/2014/main" id="{C2981B84-8171-4B14-227E-DD8399D46B12}"/>
              </a:ext>
            </a:extLst>
          </p:cNvPr>
          <p:cNvSpPr txBox="1"/>
          <p:nvPr/>
        </p:nvSpPr>
        <p:spPr>
          <a:xfrm>
            <a:off x="5591475" y="302241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74C1B9"/>
                </a:solidFill>
                <a:latin typeface="Montserrat Light"/>
                <a:ea typeface="Montserrat Light"/>
                <a:cs typeface="Montserrat Light"/>
                <a:sym typeface="Montserrat Light"/>
              </a:rPr>
              <a:t>Egypt</a:t>
            </a:r>
            <a:endParaRPr sz="3000" dirty="0">
              <a:solidFill>
                <a:srgbClr val="74C1B9"/>
              </a:solidFill>
              <a:latin typeface="Montserrat Black"/>
              <a:ea typeface="Montserrat Black"/>
              <a:cs typeface="Montserrat Black"/>
              <a:sym typeface="Montserrat Black"/>
            </a:endParaRPr>
          </a:p>
        </p:txBody>
      </p:sp>
      <p:sp>
        <p:nvSpPr>
          <p:cNvPr id="197" name="Google Shape;197;p17">
            <a:extLst>
              <a:ext uri="{FF2B5EF4-FFF2-40B4-BE49-F238E27FC236}">
                <a16:creationId xmlns:a16="http://schemas.microsoft.com/office/drawing/2014/main" id="{71C7EEA6-3A5D-1062-97C3-CB1642A611A3}"/>
              </a:ext>
            </a:extLst>
          </p:cNvPr>
          <p:cNvSpPr txBox="1"/>
          <p:nvPr/>
        </p:nvSpPr>
        <p:spPr>
          <a:xfrm>
            <a:off x="5591475" y="346056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ontserrat Light"/>
                <a:ea typeface="Montserrat Light"/>
                <a:cs typeface="Montserrat Light"/>
                <a:sym typeface="Montserrat Light"/>
              </a:rPr>
              <a:t>REAL ESTATE</a:t>
            </a:r>
            <a:endParaRPr sz="1200" dirty="0">
              <a:solidFill>
                <a:srgbClr val="434343"/>
              </a:solidFill>
              <a:latin typeface="Montserrat Light"/>
              <a:ea typeface="Montserrat Light"/>
              <a:cs typeface="Montserrat Light"/>
              <a:sym typeface="Montserrat Light"/>
            </a:endParaRPr>
          </a:p>
        </p:txBody>
      </p:sp>
      <p:sp>
        <p:nvSpPr>
          <p:cNvPr id="2" name="Google Shape;93;p14">
            <a:extLst>
              <a:ext uri="{FF2B5EF4-FFF2-40B4-BE49-F238E27FC236}">
                <a16:creationId xmlns:a16="http://schemas.microsoft.com/office/drawing/2014/main" id="{F35731B1-A90E-F239-E031-3C85F9384A46}"/>
              </a:ext>
            </a:extLst>
          </p:cNvPr>
          <p:cNvSpPr txBox="1">
            <a:spLocks noGrp="1"/>
          </p:cNvSpPr>
          <p:nvPr>
            <p:ph type="subTitle" idx="1"/>
          </p:nvPr>
        </p:nvSpPr>
        <p:spPr>
          <a:xfrm flipH="1">
            <a:off x="826380" y="2301202"/>
            <a:ext cx="3629100" cy="4886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Charts Always Have a Story.</a:t>
            </a:r>
          </a:p>
        </p:txBody>
      </p:sp>
      <p:sp>
        <p:nvSpPr>
          <p:cNvPr id="3" name="Google Shape;173;p16">
            <a:extLst>
              <a:ext uri="{FF2B5EF4-FFF2-40B4-BE49-F238E27FC236}">
                <a16:creationId xmlns:a16="http://schemas.microsoft.com/office/drawing/2014/main" id="{70843D68-8C05-7617-9A0F-59EAB9986464}"/>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6929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BE9D7-53E4-D134-D45C-33A93563A0FA}"/>
              </a:ext>
            </a:extLst>
          </p:cNvPr>
          <p:cNvSpPr>
            <a:spLocks noGrp="1"/>
          </p:cNvSpPr>
          <p:nvPr>
            <p:ph type="ctrTitle"/>
          </p:nvPr>
        </p:nvSpPr>
        <p:spPr/>
        <p:txBody>
          <a:bodyPr/>
          <a:lstStyle/>
          <a:p>
            <a:r>
              <a:rPr lang="en-US" dirty="0"/>
              <a:t>Summary Measures</a:t>
            </a:r>
          </a:p>
        </p:txBody>
      </p:sp>
      <p:sp>
        <p:nvSpPr>
          <p:cNvPr id="3" name="Google Shape;1840;p40">
            <a:extLst>
              <a:ext uri="{FF2B5EF4-FFF2-40B4-BE49-F238E27FC236}">
                <a16:creationId xmlns:a16="http://schemas.microsoft.com/office/drawing/2014/main" id="{4ACB7864-F9F1-78E9-0160-0F3C2E6A58B0}"/>
              </a:ext>
            </a:extLst>
          </p:cNvPr>
          <p:cNvSpPr txBox="1">
            <a:spLocks/>
          </p:cNvSpPr>
          <p:nvPr/>
        </p:nvSpPr>
        <p:spPr>
          <a:xfrm>
            <a:off x="820396" y="1264085"/>
            <a:ext cx="2415174" cy="861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solidFill>
                  <a:srgbClr val="434343"/>
                </a:solidFill>
                <a:latin typeface="Montserrat Black" panose="00000A00000000000000" pitchFamily="2" charset="0"/>
              </a:rPr>
              <a:t>This Measure Calculates The Average Area of Units.</a:t>
            </a:r>
          </a:p>
        </p:txBody>
      </p:sp>
      <p:pic>
        <p:nvPicPr>
          <p:cNvPr id="4" name="Picture 3">
            <a:extLst>
              <a:ext uri="{FF2B5EF4-FFF2-40B4-BE49-F238E27FC236}">
                <a16:creationId xmlns:a16="http://schemas.microsoft.com/office/drawing/2014/main" id="{3CDC3CBF-1B65-B99A-902A-FB20AA96DBF0}"/>
              </a:ext>
            </a:extLst>
          </p:cNvPr>
          <p:cNvPicPr>
            <a:picLocks noChangeAspect="1"/>
          </p:cNvPicPr>
          <p:nvPr/>
        </p:nvPicPr>
        <p:blipFill>
          <a:blip r:embed="rId2"/>
          <a:stretch>
            <a:fillRect/>
          </a:stretch>
        </p:blipFill>
        <p:spPr>
          <a:xfrm>
            <a:off x="3651422" y="1534901"/>
            <a:ext cx="4420235" cy="320068"/>
          </a:xfrm>
          <a:prstGeom prst="rect">
            <a:avLst/>
          </a:prstGeom>
          <a:ln>
            <a:solidFill>
              <a:schemeClr val="accent1">
                <a:lumMod val="50000"/>
              </a:schemeClr>
            </a:solidFill>
          </a:ln>
        </p:spPr>
      </p:pic>
      <p:sp>
        <p:nvSpPr>
          <p:cNvPr id="5" name="Google Shape;1840;p40">
            <a:extLst>
              <a:ext uri="{FF2B5EF4-FFF2-40B4-BE49-F238E27FC236}">
                <a16:creationId xmlns:a16="http://schemas.microsoft.com/office/drawing/2014/main" id="{8A0F7A74-3603-244A-14C2-D1CB2359D46E}"/>
              </a:ext>
            </a:extLst>
          </p:cNvPr>
          <p:cNvSpPr txBox="1">
            <a:spLocks/>
          </p:cNvSpPr>
          <p:nvPr/>
        </p:nvSpPr>
        <p:spPr>
          <a:xfrm>
            <a:off x="820396" y="2372145"/>
            <a:ext cx="2415174" cy="8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marL="285750" indent="-285750" algn="l">
              <a:buFont typeface="Arial" panose="020B0604020202020204" pitchFamily="34" charset="0"/>
              <a:buChar char="•"/>
            </a:pPr>
            <a:r>
              <a:rPr lang="en-US" dirty="0">
                <a:solidFill>
                  <a:srgbClr val="434343"/>
                </a:solidFill>
                <a:latin typeface="Montserrat Black" panose="00000A00000000000000" pitchFamily="2" charset="0"/>
                <a:cs typeface="Arial"/>
              </a:rPr>
              <a:t>This Measure Calculates The </a:t>
            </a:r>
            <a:r>
              <a:rPr lang="en-US" dirty="0">
                <a:solidFill>
                  <a:srgbClr val="434343"/>
                </a:solidFill>
                <a:latin typeface="Montserrat Black" panose="00000A00000000000000" pitchFamily="2" charset="0"/>
                <a:cs typeface="Arial"/>
                <a:sym typeface="Arial"/>
              </a:rPr>
              <a:t>Average</a:t>
            </a:r>
            <a:r>
              <a:rPr lang="en-US" dirty="0">
                <a:solidFill>
                  <a:srgbClr val="434343"/>
                </a:solidFill>
                <a:latin typeface="Montserrat Black" panose="00000A00000000000000" pitchFamily="2" charset="0"/>
                <a:cs typeface="Arial"/>
              </a:rPr>
              <a:t> Price of Units.</a:t>
            </a:r>
          </a:p>
        </p:txBody>
      </p:sp>
      <p:pic>
        <p:nvPicPr>
          <p:cNvPr id="6" name="Picture 5">
            <a:extLst>
              <a:ext uri="{FF2B5EF4-FFF2-40B4-BE49-F238E27FC236}">
                <a16:creationId xmlns:a16="http://schemas.microsoft.com/office/drawing/2014/main" id="{0B2727F2-8482-D762-E865-690BC33B653E}"/>
              </a:ext>
            </a:extLst>
          </p:cNvPr>
          <p:cNvPicPr>
            <a:picLocks noChangeAspect="1"/>
          </p:cNvPicPr>
          <p:nvPr/>
        </p:nvPicPr>
        <p:blipFill>
          <a:blip r:embed="rId3"/>
          <a:stretch>
            <a:fillRect/>
          </a:stretch>
        </p:blipFill>
        <p:spPr>
          <a:xfrm>
            <a:off x="3651422" y="2642961"/>
            <a:ext cx="4416552" cy="320068"/>
          </a:xfrm>
          <a:prstGeom prst="rect">
            <a:avLst/>
          </a:prstGeom>
          <a:ln>
            <a:solidFill>
              <a:schemeClr val="accent1">
                <a:lumMod val="50000"/>
              </a:schemeClr>
            </a:solidFill>
          </a:ln>
        </p:spPr>
      </p:pic>
      <p:sp>
        <p:nvSpPr>
          <p:cNvPr id="7" name="Google Shape;1840;p40">
            <a:extLst>
              <a:ext uri="{FF2B5EF4-FFF2-40B4-BE49-F238E27FC236}">
                <a16:creationId xmlns:a16="http://schemas.microsoft.com/office/drawing/2014/main" id="{9EAD8480-B20D-6000-E17E-3096E9DD6C74}"/>
              </a:ext>
            </a:extLst>
          </p:cNvPr>
          <p:cNvSpPr txBox="1">
            <a:spLocks/>
          </p:cNvSpPr>
          <p:nvPr/>
        </p:nvSpPr>
        <p:spPr>
          <a:xfrm>
            <a:off x="820396" y="3480205"/>
            <a:ext cx="2415174" cy="8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marL="285750" indent="-285750" algn="l">
              <a:buFont typeface="Arial" panose="020B0604020202020204" pitchFamily="34" charset="0"/>
              <a:buChar char="•"/>
            </a:pPr>
            <a:r>
              <a:rPr lang="en-US" dirty="0">
                <a:solidFill>
                  <a:srgbClr val="434343"/>
                </a:solidFill>
                <a:latin typeface="Montserrat Black" panose="00000A00000000000000" pitchFamily="2" charset="0"/>
                <a:cs typeface="Arial"/>
              </a:rPr>
              <a:t>These Measures Calculates The Maximum and Minimum Price of Units.</a:t>
            </a:r>
          </a:p>
        </p:txBody>
      </p:sp>
      <p:pic>
        <p:nvPicPr>
          <p:cNvPr id="8" name="Picture 7">
            <a:extLst>
              <a:ext uri="{FF2B5EF4-FFF2-40B4-BE49-F238E27FC236}">
                <a16:creationId xmlns:a16="http://schemas.microsoft.com/office/drawing/2014/main" id="{EE4BE300-B2A7-847F-1BFE-67DDF3FC1297}"/>
              </a:ext>
            </a:extLst>
          </p:cNvPr>
          <p:cNvPicPr>
            <a:picLocks noChangeAspect="1"/>
          </p:cNvPicPr>
          <p:nvPr/>
        </p:nvPicPr>
        <p:blipFill>
          <a:blip r:embed="rId4"/>
          <a:stretch>
            <a:fillRect/>
          </a:stretch>
        </p:blipFill>
        <p:spPr>
          <a:xfrm>
            <a:off x="3595099" y="3679477"/>
            <a:ext cx="4416552" cy="320068"/>
          </a:xfrm>
          <a:prstGeom prst="rect">
            <a:avLst/>
          </a:prstGeom>
          <a:ln>
            <a:solidFill>
              <a:schemeClr val="accent1">
                <a:lumMod val="50000"/>
              </a:schemeClr>
            </a:solidFill>
          </a:ln>
        </p:spPr>
      </p:pic>
      <p:sp>
        <p:nvSpPr>
          <p:cNvPr id="9" name="Google Shape;173;p16">
            <a:extLst>
              <a:ext uri="{FF2B5EF4-FFF2-40B4-BE49-F238E27FC236}">
                <a16:creationId xmlns:a16="http://schemas.microsoft.com/office/drawing/2014/main" id="{E1AF8E64-2138-7307-926F-1D0C56439176}"/>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5" action="ppaction://hlinksldjump">
                  <a:extLst>
                    <a:ext uri="{A12FA001-AC4F-418D-AE19-62706E023703}">
                      <ahyp:hlinkClr xmlns:ahyp="http://schemas.microsoft.com/office/drawing/2018/hyperlinkcolor" val="tx"/>
                    </a:ext>
                  </a:extLst>
                </a:hlinkClick>
              </a:rPr>
              <a:t>CONTENT TABLE </a:t>
            </a:r>
            <a:endParaRPr lang="en-US" dirty="0"/>
          </a:p>
        </p:txBody>
      </p:sp>
      <p:pic>
        <p:nvPicPr>
          <p:cNvPr id="10" name="Picture 9">
            <a:extLst>
              <a:ext uri="{FF2B5EF4-FFF2-40B4-BE49-F238E27FC236}">
                <a16:creationId xmlns:a16="http://schemas.microsoft.com/office/drawing/2014/main" id="{E4AA7B7C-10E7-C4E5-B04E-DE6D447F9D8E}"/>
              </a:ext>
            </a:extLst>
          </p:cNvPr>
          <p:cNvPicPr>
            <a:picLocks noChangeAspect="1"/>
          </p:cNvPicPr>
          <p:nvPr/>
        </p:nvPicPr>
        <p:blipFill>
          <a:blip r:embed="rId6"/>
          <a:stretch>
            <a:fillRect/>
          </a:stretch>
        </p:blipFill>
        <p:spPr>
          <a:xfrm>
            <a:off x="3595099" y="4129565"/>
            <a:ext cx="4416552" cy="320067"/>
          </a:xfrm>
          <a:prstGeom prst="rect">
            <a:avLst/>
          </a:prstGeom>
          <a:ln>
            <a:solidFill>
              <a:schemeClr val="accent1">
                <a:lumMod val="50000"/>
              </a:schemeClr>
            </a:solidFill>
          </a:ln>
        </p:spPr>
      </p:pic>
    </p:spTree>
    <p:extLst>
      <p:ext uri="{BB962C8B-B14F-4D97-AF65-F5344CB8AC3E}">
        <p14:creationId xmlns:p14="http://schemas.microsoft.com/office/powerpoint/2010/main" val="2142764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085DB-058A-0DFB-018D-F903458A00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6DD2DA-7747-AE96-46D4-BFF02FE39C58}"/>
              </a:ext>
            </a:extLst>
          </p:cNvPr>
          <p:cNvSpPr>
            <a:spLocks noGrp="1"/>
          </p:cNvSpPr>
          <p:nvPr>
            <p:ph type="ctrTitle"/>
          </p:nvPr>
        </p:nvSpPr>
        <p:spPr/>
        <p:txBody>
          <a:bodyPr/>
          <a:lstStyle/>
          <a:p>
            <a:r>
              <a:rPr lang="en-US" dirty="0"/>
              <a:t>Summary Measures</a:t>
            </a:r>
          </a:p>
        </p:txBody>
      </p:sp>
      <p:sp>
        <p:nvSpPr>
          <p:cNvPr id="9" name="Google Shape;1840;p40">
            <a:extLst>
              <a:ext uri="{FF2B5EF4-FFF2-40B4-BE49-F238E27FC236}">
                <a16:creationId xmlns:a16="http://schemas.microsoft.com/office/drawing/2014/main" id="{10874E9E-DBD8-0CE1-4667-9A9AB23D491E}"/>
              </a:ext>
            </a:extLst>
          </p:cNvPr>
          <p:cNvSpPr txBox="1">
            <a:spLocks/>
          </p:cNvSpPr>
          <p:nvPr/>
        </p:nvSpPr>
        <p:spPr>
          <a:xfrm>
            <a:off x="820396" y="1264085"/>
            <a:ext cx="2415174" cy="861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l">
              <a:buFont typeface="Arial" panose="020B0604020202020204" pitchFamily="34" charset="0"/>
              <a:buChar char="•"/>
            </a:pPr>
            <a:r>
              <a:rPr lang="en-US" dirty="0">
                <a:solidFill>
                  <a:srgbClr val="434343"/>
                </a:solidFill>
                <a:latin typeface="Montserrat Black" panose="00000A00000000000000" pitchFamily="2" charset="0"/>
                <a:cs typeface="Arial"/>
              </a:rPr>
              <a:t>These Measures Calculate The Number of Furnished and Unfurnished Units.</a:t>
            </a:r>
          </a:p>
        </p:txBody>
      </p:sp>
      <p:sp>
        <p:nvSpPr>
          <p:cNvPr id="11" name="Google Shape;1840;p40">
            <a:extLst>
              <a:ext uri="{FF2B5EF4-FFF2-40B4-BE49-F238E27FC236}">
                <a16:creationId xmlns:a16="http://schemas.microsoft.com/office/drawing/2014/main" id="{E21AC6E2-876C-9625-E40C-AAE7CB3827FA}"/>
              </a:ext>
            </a:extLst>
          </p:cNvPr>
          <p:cNvSpPr txBox="1">
            <a:spLocks/>
          </p:cNvSpPr>
          <p:nvPr/>
        </p:nvSpPr>
        <p:spPr>
          <a:xfrm>
            <a:off x="820396" y="2489688"/>
            <a:ext cx="2415174" cy="8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marL="285750" indent="-285750" algn="l">
              <a:lnSpc>
                <a:spcPct val="100000"/>
              </a:lnSpc>
              <a:buClr>
                <a:srgbClr val="000000"/>
              </a:buClr>
              <a:buFont typeface="Arial" panose="020B0604020202020204" pitchFamily="34" charset="0"/>
              <a:buChar char="•"/>
            </a:pPr>
            <a:r>
              <a:rPr lang="en-US" dirty="0">
                <a:solidFill>
                  <a:srgbClr val="434343"/>
                </a:solidFill>
                <a:latin typeface="Montserrat Black" panose="00000A00000000000000" pitchFamily="2" charset="0"/>
                <a:cs typeface="Arial"/>
              </a:rPr>
              <a:t>This Measure Calculates The Number of Units.</a:t>
            </a:r>
          </a:p>
        </p:txBody>
      </p:sp>
      <p:pic>
        <p:nvPicPr>
          <p:cNvPr id="14" name="Picture 13">
            <a:extLst>
              <a:ext uri="{FF2B5EF4-FFF2-40B4-BE49-F238E27FC236}">
                <a16:creationId xmlns:a16="http://schemas.microsoft.com/office/drawing/2014/main" id="{1F492B5C-5BBA-2292-5973-6D8D1E47E1D8}"/>
              </a:ext>
            </a:extLst>
          </p:cNvPr>
          <p:cNvPicPr>
            <a:picLocks noChangeAspect="1"/>
          </p:cNvPicPr>
          <p:nvPr/>
        </p:nvPicPr>
        <p:blipFill>
          <a:blip r:embed="rId2"/>
          <a:stretch>
            <a:fillRect/>
          </a:stretch>
        </p:blipFill>
        <p:spPr>
          <a:xfrm>
            <a:off x="3651422" y="2758758"/>
            <a:ext cx="4416552" cy="323559"/>
          </a:xfrm>
          <a:prstGeom prst="rect">
            <a:avLst/>
          </a:prstGeom>
          <a:ln>
            <a:solidFill>
              <a:schemeClr val="accent1">
                <a:lumMod val="50000"/>
              </a:schemeClr>
            </a:solidFill>
          </a:ln>
        </p:spPr>
      </p:pic>
      <p:sp>
        <p:nvSpPr>
          <p:cNvPr id="15" name="Google Shape;1840;p40">
            <a:extLst>
              <a:ext uri="{FF2B5EF4-FFF2-40B4-BE49-F238E27FC236}">
                <a16:creationId xmlns:a16="http://schemas.microsoft.com/office/drawing/2014/main" id="{A255956E-4778-0015-12B4-9F874945F9FA}"/>
              </a:ext>
            </a:extLst>
          </p:cNvPr>
          <p:cNvSpPr txBox="1">
            <a:spLocks/>
          </p:cNvSpPr>
          <p:nvPr/>
        </p:nvSpPr>
        <p:spPr>
          <a:xfrm>
            <a:off x="5536722" y="4675238"/>
            <a:ext cx="3607278" cy="468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marL="285750" indent="-285750" algn="l">
              <a:buFont typeface="Arial" panose="020B0604020202020204" pitchFamily="34" charset="0"/>
              <a:buChar char="•"/>
            </a:pPr>
            <a:r>
              <a:rPr lang="en-US" dirty="0">
                <a:solidFill>
                  <a:srgbClr val="434343"/>
                </a:solidFill>
                <a:latin typeface="Montserrat Black" panose="00000A00000000000000" pitchFamily="2" charset="0"/>
              </a:rPr>
              <a:t>Note: Other Measures Added.</a:t>
            </a:r>
          </a:p>
        </p:txBody>
      </p:sp>
      <p:sp>
        <p:nvSpPr>
          <p:cNvPr id="16" name="Google Shape;173;p16">
            <a:extLst>
              <a:ext uri="{FF2B5EF4-FFF2-40B4-BE49-F238E27FC236}">
                <a16:creationId xmlns:a16="http://schemas.microsoft.com/office/drawing/2014/main" id="{046D9DFB-5B4C-3E70-63BF-7E48BEDA4A87}"/>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pic>
        <p:nvPicPr>
          <p:cNvPr id="4" name="Picture 3">
            <a:extLst>
              <a:ext uri="{FF2B5EF4-FFF2-40B4-BE49-F238E27FC236}">
                <a16:creationId xmlns:a16="http://schemas.microsoft.com/office/drawing/2014/main" id="{484B6F28-6170-A778-128A-6A2C9267D43D}"/>
              </a:ext>
            </a:extLst>
          </p:cNvPr>
          <p:cNvPicPr>
            <a:picLocks noChangeAspect="1"/>
          </p:cNvPicPr>
          <p:nvPr/>
        </p:nvPicPr>
        <p:blipFill>
          <a:blip r:embed="rId4"/>
          <a:stretch>
            <a:fillRect/>
          </a:stretch>
        </p:blipFill>
        <p:spPr>
          <a:xfrm>
            <a:off x="2994392" y="1396769"/>
            <a:ext cx="5998464" cy="320039"/>
          </a:xfrm>
          <a:prstGeom prst="rect">
            <a:avLst/>
          </a:prstGeom>
          <a:ln>
            <a:solidFill>
              <a:schemeClr val="accent1">
                <a:lumMod val="50000"/>
              </a:schemeClr>
            </a:solidFill>
          </a:ln>
        </p:spPr>
      </p:pic>
      <p:pic>
        <p:nvPicPr>
          <p:cNvPr id="6" name="Picture 5">
            <a:extLst>
              <a:ext uri="{FF2B5EF4-FFF2-40B4-BE49-F238E27FC236}">
                <a16:creationId xmlns:a16="http://schemas.microsoft.com/office/drawing/2014/main" id="{E4985DDD-23D6-D481-921A-93809B66A91B}"/>
              </a:ext>
            </a:extLst>
          </p:cNvPr>
          <p:cNvPicPr>
            <a:picLocks noChangeAspect="1"/>
          </p:cNvPicPr>
          <p:nvPr/>
        </p:nvPicPr>
        <p:blipFill>
          <a:blip r:embed="rId5"/>
          <a:stretch>
            <a:fillRect/>
          </a:stretch>
        </p:blipFill>
        <p:spPr>
          <a:xfrm>
            <a:off x="2995683" y="1849492"/>
            <a:ext cx="5997173" cy="320040"/>
          </a:xfrm>
          <a:prstGeom prst="rect">
            <a:avLst/>
          </a:prstGeom>
          <a:ln>
            <a:solidFill>
              <a:schemeClr val="accent1">
                <a:lumMod val="50000"/>
              </a:schemeClr>
            </a:solidFill>
          </a:ln>
        </p:spPr>
      </p:pic>
      <p:pic>
        <p:nvPicPr>
          <p:cNvPr id="5" name="Picture 4" descr="A close-up of a computer screen&#10;&#10;Description automatically generated">
            <a:extLst>
              <a:ext uri="{FF2B5EF4-FFF2-40B4-BE49-F238E27FC236}">
                <a16:creationId xmlns:a16="http://schemas.microsoft.com/office/drawing/2014/main" id="{5909809A-5AE9-E380-F73E-D9A8875795A6}"/>
              </a:ext>
            </a:extLst>
          </p:cNvPr>
          <p:cNvPicPr>
            <a:picLocks noChangeAspect="1"/>
          </p:cNvPicPr>
          <p:nvPr/>
        </p:nvPicPr>
        <p:blipFill>
          <a:blip r:embed="rId6"/>
          <a:stretch>
            <a:fillRect/>
          </a:stretch>
        </p:blipFill>
        <p:spPr>
          <a:xfrm>
            <a:off x="2994392" y="3492313"/>
            <a:ext cx="5998464" cy="1078487"/>
          </a:xfrm>
          <a:prstGeom prst="rect">
            <a:avLst/>
          </a:prstGeom>
          <a:ln>
            <a:solidFill>
              <a:schemeClr val="accent1">
                <a:lumMod val="50000"/>
              </a:schemeClr>
            </a:solidFill>
          </a:ln>
        </p:spPr>
      </p:pic>
      <p:sp>
        <p:nvSpPr>
          <p:cNvPr id="7" name="Google Shape;1840;p40">
            <a:extLst>
              <a:ext uri="{FF2B5EF4-FFF2-40B4-BE49-F238E27FC236}">
                <a16:creationId xmlns:a16="http://schemas.microsoft.com/office/drawing/2014/main" id="{45A7FF99-8F27-954C-1C76-BA1C19997C5A}"/>
              </a:ext>
            </a:extLst>
          </p:cNvPr>
          <p:cNvSpPr txBox="1">
            <a:spLocks/>
          </p:cNvSpPr>
          <p:nvPr/>
        </p:nvSpPr>
        <p:spPr>
          <a:xfrm>
            <a:off x="790975" y="3330468"/>
            <a:ext cx="2298812" cy="18130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marL="285750" indent="-285750" algn="l">
              <a:lnSpc>
                <a:spcPct val="100000"/>
              </a:lnSpc>
              <a:buClr>
                <a:srgbClr val="000000"/>
              </a:buClr>
              <a:buFont typeface="Arial" panose="020B0604020202020204" pitchFamily="34" charset="0"/>
              <a:buChar char="•"/>
            </a:pPr>
            <a:r>
              <a:rPr lang="en-US" dirty="0">
                <a:solidFill>
                  <a:srgbClr val="434343"/>
                </a:solidFill>
                <a:latin typeface="Montserrat Black" panose="00000A00000000000000" pitchFamily="2" charset="0"/>
                <a:cs typeface="Arial"/>
              </a:rPr>
              <a:t>This Measure Calculates Average Price by Region (The Same Method Was Used with Compound and Payment Option).</a:t>
            </a:r>
          </a:p>
        </p:txBody>
      </p:sp>
    </p:spTree>
    <p:extLst>
      <p:ext uri="{BB962C8B-B14F-4D97-AF65-F5344CB8AC3E}">
        <p14:creationId xmlns:p14="http://schemas.microsoft.com/office/powerpoint/2010/main" val="2623164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368BD-59AD-9A49-DD72-EB6BBE307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88D69-6221-E57D-323E-9CF11833276F}"/>
              </a:ext>
            </a:extLst>
          </p:cNvPr>
          <p:cNvSpPr>
            <a:spLocks noGrp="1"/>
          </p:cNvSpPr>
          <p:nvPr>
            <p:ph type="ctrTitle"/>
          </p:nvPr>
        </p:nvSpPr>
        <p:spPr/>
        <p:txBody>
          <a:bodyPr/>
          <a:lstStyle/>
          <a:p>
            <a:r>
              <a:rPr lang="en" sz="1200" dirty="0"/>
              <a:t>Key Insights of Price by Type and Compound</a:t>
            </a:r>
            <a:endParaRPr lang="en-US" dirty="0"/>
          </a:p>
        </p:txBody>
      </p:sp>
      <p:pic>
        <p:nvPicPr>
          <p:cNvPr id="4" name="Picture 3">
            <a:extLst>
              <a:ext uri="{FF2B5EF4-FFF2-40B4-BE49-F238E27FC236}">
                <a16:creationId xmlns:a16="http://schemas.microsoft.com/office/drawing/2014/main" id="{D934BA95-807C-6419-50B5-0EE42CF6EBD2}"/>
              </a:ext>
            </a:extLst>
          </p:cNvPr>
          <p:cNvPicPr>
            <a:picLocks noChangeAspect="1"/>
          </p:cNvPicPr>
          <p:nvPr/>
        </p:nvPicPr>
        <p:blipFill>
          <a:blip r:embed="rId2"/>
          <a:stretch>
            <a:fillRect/>
          </a:stretch>
        </p:blipFill>
        <p:spPr>
          <a:xfrm>
            <a:off x="790975" y="1242824"/>
            <a:ext cx="3507967" cy="1978124"/>
          </a:xfrm>
          <a:prstGeom prst="rect">
            <a:avLst/>
          </a:prstGeom>
          <a:ln>
            <a:solidFill>
              <a:schemeClr val="tx2">
                <a:lumMod val="50000"/>
              </a:schemeClr>
            </a:solidFill>
          </a:ln>
        </p:spPr>
      </p:pic>
      <p:sp>
        <p:nvSpPr>
          <p:cNvPr id="5" name="Google Shape;1840;p40">
            <a:extLst>
              <a:ext uri="{FF2B5EF4-FFF2-40B4-BE49-F238E27FC236}">
                <a16:creationId xmlns:a16="http://schemas.microsoft.com/office/drawing/2014/main" id="{A786B69F-6760-0144-A75A-0ECC2CD4C5BB}"/>
              </a:ext>
            </a:extLst>
          </p:cNvPr>
          <p:cNvSpPr txBox="1">
            <a:spLocks/>
          </p:cNvSpPr>
          <p:nvPr/>
        </p:nvSpPr>
        <p:spPr>
          <a:xfrm>
            <a:off x="907596" y="3386663"/>
            <a:ext cx="3312713" cy="1302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marL="285750" indent="-285750" algn="l">
              <a:buFont typeface="Arial" panose="020B0604020202020204" pitchFamily="34" charset="0"/>
              <a:buChar char="•"/>
            </a:pPr>
            <a:r>
              <a:rPr lang="en-US" sz="1050" dirty="0">
                <a:solidFill>
                  <a:srgbClr val="434343"/>
                </a:solidFill>
                <a:latin typeface="Montserrat Black" panose="00000A00000000000000" pitchFamily="2" charset="0"/>
              </a:rPr>
              <a:t>At 11,888,244 </a:t>
            </a:r>
            <a:r>
              <a:rPr lang="ar-EG" sz="1050" dirty="0">
                <a:solidFill>
                  <a:srgbClr val="434343"/>
                </a:solidFill>
                <a:latin typeface="Montserrat Black" panose="00000A00000000000000" pitchFamily="2" charset="0"/>
              </a:rPr>
              <a:t>ج.م.‏, </a:t>
            </a:r>
            <a:r>
              <a:rPr lang="en-US" sz="1050" dirty="0">
                <a:solidFill>
                  <a:srgbClr val="434343"/>
                </a:solidFill>
                <a:latin typeface="Montserrat Black" panose="00000A00000000000000" pitchFamily="2" charset="0"/>
              </a:rPr>
              <a:t>     Stand Alone Villa had the highest Average of Price and was 796.83% higher than Studio, which had the lowest Average of Price at 1,325,581 </a:t>
            </a:r>
            <a:r>
              <a:rPr lang="ar-EG" sz="1050" dirty="0">
                <a:solidFill>
                  <a:srgbClr val="434343"/>
                </a:solidFill>
                <a:latin typeface="Montserrat Black" panose="00000A00000000000000" pitchFamily="2" charset="0"/>
              </a:rPr>
              <a:t>ج.م.‏.</a:t>
            </a:r>
            <a:endParaRPr lang="en-US" sz="1050" dirty="0">
              <a:solidFill>
                <a:srgbClr val="434343"/>
              </a:solidFill>
              <a:latin typeface="Montserrat Black" panose="00000A00000000000000" pitchFamily="2" charset="0"/>
            </a:endParaRPr>
          </a:p>
          <a:p>
            <a:pPr marL="285750" indent="-285750" algn="l">
              <a:buFont typeface="Arial" panose="020B0604020202020204" pitchFamily="34" charset="0"/>
              <a:buChar char="•"/>
            </a:pPr>
            <a:r>
              <a:rPr lang="en-US" sz="1050" dirty="0">
                <a:solidFill>
                  <a:srgbClr val="434343"/>
                </a:solidFill>
                <a:latin typeface="Montserrat Black" panose="00000A00000000000000" pitchFamily="2" charset="0"/>
              </a:rPr>
              <a:t>Across all 8 Type, Average of Price ranged from 1,325,581 </a:t>
            </a:r>
            <a:r>
              <a:rPr lang="ar-EG" sz="1050" dirty="0">
                <a:solidFill>
                  <a:srgbClr val="434343"/>
                </a:solidFill>
                <a:latin typeface="Montserrat Black" panose="00000A00000000000000" pitchFamily="2" charset="0"/>
              </a:rPr>
              <a:t>ج.م.‏ </a:t>
            </a:r>
            <a:r>
              <a:rPr lang="en-US" sz="1050" dirty="0">
                <a:solidFill>
                  <a:srgbClr val="434343"/>
                </a:solidFill>
                <a:latin typeface="Montserrat Black" panose="00000A00000000000000" pitchFamily="2" charset="0"/>
              </a:rPr>
              <a:t>     to 11,888,244 </a:t>
            </a:r>
            <a:r>
              <a:rPr lang="ar-EG" sz="1050" dirty="0">
                <a:solidFill>
                  <a:srgbClr val="434343"/>
                </a:solidFill>
                <a:latin typeface="Montserrat Black" panose="00000A00000000000000" pitchFamily="2" charset="0"/>
              </a:rPr>
              <a:t>ج.م.‏.</a:t>
            </a:r>
            <a:endParaRPr lang="en-US" sz="1050" dirty="0">
              <a:solidFill>
                <a:srgbClr val="434343"/>
              </a:solidFill>
              <a:latin typeface="Montserrat Black" panose="00000A00000000000000" pitchFamily="2" charset="0"/>
            </a:endParaRPr>
          </a:p>
        </p:txBody>
      </p:sp>
      <p:pic>
        <p:nvPicPr>
          <p:cNvPr id="7" name="Picture 6">
            <a:extLst>
              <a:ext uri="{FF2B5EF4-FFF2-40B4-BE49-F238E27FC236}">
                <a16:creationId xmlns:a16="http://schemas.microsoft.com/office/drawing/2014/main" id="{381110ED-C459-16FB-856F-BC745AF96746}"/>
              </a:ext>
            </a:extLst>
          </p:cNvPr>
          <p:cNvPicPr>
            <a:picLocks noChangeAspect="1"/>
          </p:cNvPicPr>
          <p:nvPr/>
        </p:nvPicPr>
        <p:blipFill>
          <a:blip r:embed="rId3"/>
          <a:stretch>
            <a:fillRect/>
          </a:stretch>
        </p:blipFill>
        <p:spPr>
          <a:xfrm>
            <a:off x="5089197" y="1242824"/>
            <a:ext cx="3511296" cy="1994870"/>
          </a:xfrm>
          <a:prstGeom prst="rect">
            <a:avLst/>
          </a:prstGeom>
          <a:ln>
            <a:solidFill>
              <a:schemeClr val="tx2">
                <a:lumMod val="50000"/>
              </a:schemeClr>
            </a:solidFill>
          </a:ln>
        </p:spPr>
      </p:pic>
      <p:sp>
        <p:nvSpPr>
          <p:cNvPr id="8" name="Google Shape;1840;p40">
            <a:extLst>
              <a:ext uri="{FF2B5EF4-FFF2-40B4-BE49-F238E27FC236}">
                <a16:creationId xmlns:a16="http://schemas.microsoft.com/office/drawing/2014/main" id="{E426F890-715D-BD15-39F4-33D25FD01E0B}"/>
              </a:ext>
            </a:extLst>
          </p:cNvPr>
          <p:cNvSpPr txBox="1">
            <a:spLocks/>
          </p:cNvSpPr>
          <p:nvPr/>
        </p:nvSpPr>
        <p:spPr>
          <a:xfrm>
            <a:off x="4923693" y="3386663"/>
            <a:ext cx="3676800" cy="15878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marL="285750" indent="-285750" algn="l">
              <a:buFont typeface="Arial" panose="020B0604020202020204" pitchFamily="34" charset="0"/>
              <a:buChar char="•"/>
            </a:pPr>
            <a:r>
              <a:rPr lang="en-US" sz="900" dirty="0">
                <a:solidFill>
                  <a:srgbClr val="434343"/>
                </a:solidFill>
                <a:latin typeface="Montserrat Black" panose="00000A00000000000000" pitchFamily="2" charset="0"/>
              </a:rPr>
              <a:t>At 64,475,000 </a:t>
            </a:r>
            <a:r>
              <a:rPr lang="ar-EG" sz="900" dirty="0">
                <a:solidFill>
                  <a:srgbClr val="434343"/>
                </a:solidFill>
                <a:latin typeface="Montserrat Black" panose="00000A00000000000000" pitchFamily="2" charset="0"/>
              </a:rPr>
              <a:t>ج.م.‏, </a:t>
            </a:r>
            <a:r>
              <a:rPr lang="en-US" sz="900" dirty="0">
                <a:solidFill>
                  <a:srgbClr val="434343"/>
                </a:solidFill>
                <a:latin typeface="Montserrat Black" panose="00000A00000000000000" pitchFamily="2" charset="0"/>
              </a:rPr>
              <a:t>    </a:t>
            </a:r>
            <a:r>
              <a:rPr lang="en-US" sz="900" dirty="0" err="1">
                <a:solidFill>
                  <a:srgbClr val="434343"/>
                </a:solidFill>
                <a:latin typeface="Montserrat Black" panose="00000A00000000000000" pitchFamily="2" charset="0"/>
              </a:rPr>
              <a:t>Katamya</a:t>
            </a:r>
            <a:r>
              <a:rPr lang="en-US" sz="900" dirty="0">
                <a:solidFill>
                  <a:srgbClr val="434343"/>
                </a:solidFill>
                <a:latin typeface="Montserrat Black" panose="00000A00000000000000" pitchFamily="2" charset="0"/>
              </a:rPr>
              <a:t> Coast had the highest Average of Price and was 92,007.14% higher than Fanar De Luna, which had the lowest Average of Price at 70,000 </a:t>
            </a:r>
            <a:r>
              <a:rPr lang="ar-EG" sz="900" dirty="0">
                <a:solidFill>
                  <a:srgbClr val="434343"/>
                </a:solidFill>
                <a:latin typeface="Montserrat Black" panose="00000A00000000000000" pitchFamily="2" charset="0"/>
              </a:rPr>
              <a:t>ج.م.‏.﻿﻿﻿﻿</a:t>
            </a:r>
          </a:p>
          <a:p>
            <a:pPr marL="285750" indent="-285750" algn="l">
              <a:buFont typeface="Arial" panose="020B0604020202020204" pitchFamily="34" charset="0"/>
              <a:buChar char="•"/>
            </a:pPr>
            <a:r>
              <a:rPr lang="ar-EG" sz="900" dirty="0">
                <a:solidFill>
                  <a:srgbClr val="434343"/>
                </a:solidFill>
                <a:latin typeface="Montserrat Black" panose="00000A00000000000000" pitchFamily="2" charset="0"/>
              </a:rPr>
              <a:t>﻿﻿</a:t>
            </a:r>
            <a:r>
              <a:rPr lang="en-US" sz="900" dirty="0" err="1">
                <a:solidFill>
                  <a:srgbClr val="434343"/>
                </a:solidFill>
                <a:latin typeface="Montserrat Black" panose="00000A00000000000000" pitchFamily="2" charset="0"/>
              </a:rPr>
              <a:t>Katamya</a:t>
            </a:r>
            <a:r>
              <a:rPr lang="en-US" sz="900" dirty="0">
                <a:solidFill>
                  <a:srgbClr val="434343"/>
                </a:solidFill>
                <a:latin typeface="Montserrat Black" panose="00000A00000000000000" pitchFamily="2" charset="0"/>
              </a:rPr>
              <a:t> Coast had the highest Average of Price at 64,475,000 </a:t>
            </a:r>
            <a:r>
              <a:rPr lang="ar-EG" sz="900" dirty="0">
                <a:solidFill>
                  <a:srgbClr val="434343"/>
                </a:solidFill>
                <a:latin typeface="Montserrat Black" panose="00000A00000000000000" pitchFamily="2" charset="0"/>
              </a:rPr>
              <a:t>ج.م.‏, </a:t>
            </a:r>
            <a:r>
              <a:rPr lang="en-US" sz="900" dirty="0">
                <a:solidFill>
                  <a:srgbClr val="434343"/>
                </a:solidFill>
                <a:latin typeface="Montserrat Black" panose="00000A00000000000000" pitchFamily="2" charset="0"/>
              </a:rPr>
              <a:t>    followed by </a:t>
            </a:r>
            <a:r>
              <a:rPr lang="en-US" sz="900" dirty="0" err="1">
                <a:solidFill>
                  <a:srgbClr val="434343"/>
                </a:solidFill>
                <a:latin typeface="Montserrat Black" panose="00000A00000000000000" pitchFamily="2" charset="0"/>
              </a:rPr>
              <a:t>Katameya</a:t>
            </a:r>
            <a:r>
              <a:rPr lang="en-US" sz="900" dirty="0">
                <a:solidFill>
                  <a:srgbClr val="434343"/>
                </a:solidFill>
                <a:latin typeface="Montserrat Black" panose="00000A00000000000000" pitchFamily="2" charset="0"/>
              </a:rPr>
              <a:t> Heights and Mirage City. Fanar De Luna had the lowest Average of Price at 70,000 </a:t>
            </a:r>
            <a:r>
              <a:rPr lang="ar-EG" sz="900" dirty="0">
                <a:solidFill>
                  <a:srgbClr val="434343"/>
                </a:solidFill>
                <a:latin typeface="Montserrat Black" panose="00000A00000000000000" pitchFamily="2" charset="0"/>
              </a:rPr>
              <a:t>ج.م.‏.﻿﻿</a:t>
            </a:r>
          </a:p>
          <a:p>
            <a:pPr marL="285750" indent="-285750" algn="l">
              <a:buFont typeface="Arial" panose="020B0604020202020204" pitchFamily="34" charset="0"/>
              <a:buChar char="•"/>
            </a:pPr>
            <a:r>
              <a:rPr lang="ar-EG" sz="900" dirty="0">
                <a:solidFill>
                  <a:srgbClr val="434343"/>
                </a:solidFill>
                <a:latin typeface="Montserrat Black" panose="00000A00000000000000" pitchFamily="2" charset="0"/>
              </a:rPr>
              <a:t>﻿﻿</a:t>
            </a:r>
            <a:r>
              <a:rPr lang="en-US" sz="900" dirty="0">
                <a:solidFill>
                  <a:srgbClr val="434343"/>
                </a:solidFill>
                <a:latin typeface="Montserrat Black" panose="00000A00000000000000" pitchFamily="2" charset="0"/>
              </a:rPr>
              <a:t>Across all 560 Compound, Average of Price ranged from 70,000 </a:t>
            </a:r>
            <a:r>
              <a:rPr lang="ar-EG" sz="900" dirty="0">
                <a:solidFill>
                  <a:srgbClr val="434343"/>
                </a:solidFill>
                <a:latin typeface="Montserrat Black" panose="00000A00000000000000" pitchFamily="2" charset="0"/>
              </a:rPr>
              <a:t>ج</a:t>
            </a:r>
            <a:r>
              <a:rPr lang="en-US" sz="900" dirty="0">
                <a:solidFill>
                  <a:srgbClr val="434343"/>
                </a:solidFill>
                <a:latin typeface="Montserrat Black" panose="00000A00000000000000" pitchFamily="2" charset="0"/>
              </a:rPr>
              <a:t>         to 64,475,000 </a:t>
            </a:r>
            <a:r>
              <a:rPr lang="ar-EG" sz="900" dirty="0">
                <a:solidFill>
                  <a:srgbClr val="434343"/>
                </a:solidFill>
                <a:latin typeface="Montserrat Black" panose="00000A00000000000000" pitchFamily="2" charset="0"/>
              </a:rPr>
              <a:t>ج.م.‏.﻿﻿</a:t>
            </a:r>
          </a:p>
          <a:p>
            <a:pPr marL="285750" indent="-285750" algn="l">
              <a:buFont typeface="Arial" panose="020B0604020202020204" pitchFamily="34" charset="0"/>
              <a:buChar char="•"/>
            </a:pPr>
            <a:endParaRPr lang="en-US" sz="1050" dirty="0"/>
          </a:p>
        </p:txBody>
      </p:sp>
      <p:grpSp>
        <p:nvGrpSpPr>
          <p:cNvPr id="16" name="Google Shape;1915;p41">
            <a:extLst>
              <a:ext uri="{FF2B5EF4-FFF2-40B4-BE49-F238E27FC236}">
                <a16:creationId xmlns:a16="http://schemas.microsoft.com/office/drawing/2014/main" id="{3264FB1D-42CD-8577-10D7-C128F6ECCB28}"/>
              </a:ext>
            </a:extLst>
          </p:cNvPr>
          <p:cNvGrpSpPr/>
          <p:nvPr/>
        </p:nvGrpSpPr>
        <p:grpSpPr>
          <a:xfrm>
            <a:off x="8235499" y="246256"/>
            <a:ext cx="729987" cy="372426"/>
            <a:chOff x="4984402" y="2655325"/>
            <a:chExt cx="1361282" cy="694501"/>
          </a:xfrm>
        </p:grpSpPr>
        <p:grpSp>
          <p:nvGrpSpPr>
            <p:cNvPr id="17" name="Google Shape;1916;p41">
              <a:extLst>
                <a:ext uri="{FF2B5EF4-FFF2-40B4-BE49-F238E27FC236}">
                  <a16:creationId xmlns:a16="http://schemas.microsoft.com/office/drawing/2014/main" id="{DC1FABA2-2B8E-CC26-F3AD-EEBEBB5F3B70}"/>
                </a:ext>
              </a:extLst>
            </p:cNvPr>
            <p:cNvGrpSpPr/>
            <p:nvPr/>
          </p:nvGrpSpPr>
          <p:grpSpPr>
            <a:xfrm>
              <a:off x="5071009" y="2720922"/>
              <a:ext cx="1055066" cy="540857"/>
              <a:chOff x="6922107" y="2182622"/>
              <a:chExt cx="1662306" cy="1441517"/>
            </a:xfrm>
          </p:grpSpPr>
          <p:sp>
            <p:nvSpPr>
              <p:cNvPr id="19" name="Google Shape;1917;p41">
                <a:extLst>
                  <a:ext uri="{FF2B5EF4-FFF2-40B4-BE49-F238E27FC236}">
                    <a16:creationId xmlns:a16="http://schemas.microsoft.com/office/drawing/2014/main" id="{82EC3A9C-6DB1-BBC2-D8DC-57EC75FBEAAF}"/>
                  </a:ext>
                </a:extLst>
              </p:cNvPr>
              <p:cNvSpPr/>
              <p:nvPr/>
            </p:nvSpPr>
            <p:spPr>
              <a:xfrm>
                <a:off x="6924246" y="2182622"/>
                <a:ext cx="482671" cy="238169"/>
              </a:xfrm>
              <a:custGeom>
                <a:avLst/>
                <a:gdLst/>
                <a:ahLst/>
                <a:cxnLst/>
                <a:rect l="l" t="t" r="r" b="b"/>
                <a:pathLst>
                  <a:path w="5640" h="2783" extrusionOk="0">
                    <a:moveTo>
                      <a:pt x="0" y="1"/>
                    </a:moveTo>
                    <a:lnTo>
                      <a:pt x="0" y="2758"/>
                    </a:lnTo>
                    <a:lnTo>
                      <a:pt x="5639" y="2783"/>
                    </a:lnTo>
                    <a:lnTo>
                      <a:pt x="56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18;p41">
                <a:extLst>
                  <a:ext uri="{FF2B5EF4-FFF2-40B4-BE49-F238E27FC236}">
                    <a16:creationId xmlns:a16="http://schemas.microsoft.com/office/drawing/2014/main" id="{D0B2B662-38E2-11B2-0197-7F816E1A6B3B}"/>
                  </a:ext>
                </a:extLst>
              </p:cNvPr>
              <p:cNvSpPr/>
              <p:nvPr/>
            </p:nvSpPr>
            <p:spPr>
              <a:xfrm>
                <a:off x="6922107" y="2472226"/>
                <a:ext cx="1340611" cy="240309"/>
              </a:xfrm>
              <a:custGeom>
                <a:avLst/>
                <a:gdLst/>
                <a:ahLst/>
                <a:cxnLst/>
                <a:rect l="l" t="t" r="r" b="b"/>
                <a:pathLst>
                  <a:path w="15665" h="2808" extrusionOk="0">
                    <a:moveTo>
                      <a:pt x="25" y="0"/>
                    </a:moveTo>
                    <a:lnTo>
                      <a:pt x="0" y="2757"/>
                    </a:lnTo>
                    <a:lnTo>
                      <a:pt x="15664" y="2807"/>
                    </a:lnTo>
                    <a:lnTo>
                      <a:pt x="15664" y="25"/>
                    </a:lnTo>
                    <a:lnTo>
                      <a:pt x="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19;p41">
                <a:extLst>
                  <a:ext uri="{FF2B5EF4-FFF2-40B4-BE49-F238E27FC236}">
                    <a16:creationId xmlns:a16="http://schemas.microsoft.com/office/drawing/2014/main" id="{6A63A1FE-495F-667A-8CA7-7F34D6598154}"/>
                  </a:ext>
                </a:extLst>
              </p:cNvPr>
              <p:cNvSpPr/>
              <p:nvPr/>
            </p:nvSpPr>
            <p:spPr>
              <a:xfrm>
                <a:off x="6922107" y="2774668"/>
                <a:ext cx="763630" cy="238169"/>
              </a:xfrm>
              <a:custGeom>
                <a:avLst/>
                <a:gdLst/>
                <a:ahLst/>
                <a:cxnLst/>
                <a:rect l="l" t="t" r="r" b="b"/>
                <a:pathLst>
                  <a:path w="8923" h="2783" extrusionOk="0">
                    <a:moveTo>
                      <a:pt x="0" y="0"/>
                    </a:moveTo>
                    <a:lnTo>
                      <a:pt x="0" y="2757"/>
                    </a:lnTo>
                    <a:lnTo>
                      <a:pt x="8922" y="2782"/>
                    </a:lnTo>
                    <a:lnTo>
                      <a:pt x="8922" y="2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20;p41">
                <a:extLst>
                  <a:ext uri="{FF2B5EF4-FFF2-40B4-BE49-F238E27FC236}">
                    <a16:creationId xmlns:a16="http://schemas.microsoft.com/office/drawing/2014/main" id="{C8746546-857A-21E1-6D26-0A4C4186107B}"/>
                  </a:ext>
                </a:extLst>
              </p:cNvPr>
              <p:cNvSpPr/>
              <p:nvPr/>
            </p:nvSpPr>
            <p:spPr>
              <a:xfrm>
                <a:off x="6922107" y="3070606"/>
                <a:ext cx="918017" cy="240309"/>
              </a:xfrm>
              <a:custGeom>
                <a:avLst/>
                <a:gdLst/>
                <a:ahLst/>
                <a:cxnLst/>
                <a:rect l="l" t="t" r="r" b="b"/>
                <a:pathLst>
                  <a:path w="10727" h="2808" extrusionOk="0">
                    <a:moveTo>
                      <a:pt x="0" y="1"/>
                    </a:moveTo>
                    <a:lnTo>
                      <a:pt x="0" y="2783"/>
                    </a:lnTo>
                    <a:lnTo>
                      <a:pt x="10727" y="2808"/>
                    </a:lnTo>
                    <a:lnTo>
                      <a:pt x="10727" y="2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21;p41">
                <a:extLst>
                  <a:ext uri="{FF2B5EF4-FFF2-40B4-BE49-F238E27FC236}">
                    <a16:creationId xmlns:a16="http://schemas.microsoft.com/office/drawing/2014/main" id="{DD5E0801-14DD-FBCA-CB13-9DC027921AB9}"/>
                  </a:ext>
                </a:extLst>
              </p:cNvPr>
              <p:cNvSpPr/>
              <p:nvPr/>
            </p:nvSpPr>
            <p:spPr>
              <a:xfrm>
                <a:off x="6922107" y="3383745"/>
                <a:ext cx="1662306" cy="240394"/>
              </a:xfrm>
              <a:custGeom>
                <a:avLst/>
                <a:gdLst/>
                <a:ahLst/>
                <a:cxnLst/>
                <a:rect l="l" t="t" r="r" b="b"/>
                <a:pathLst>
                  <a:path w="19424" h="2809" extrusionOk="0">
                    <a:moveTo>
                      <a:pt x="0" y="1"/>
                    </a:moveTo>
                    <a:lnTo>
                      <a:pt x="0" y="2783"/>
                    </a:lnTo>
                    <a:lnTo>
                      <a:pt x="19424" y="2808"/>
                    </a:lnTo>
                    <a:lnTo>
                      <a:pt x="19424" y="5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922;p41">
              <a:extLst>
                <a:ext uri="{FF2B5EF4-FFF2-40B4-BE49-F238E27FC236}">
                  <a16:creationId xmlns:a16="http://schemas.microsoft.com/office/drawing/2014/main" id="{6CEF0BBE-6183-61BE-BCC4-864C21FE2CE9}"/>
                </a:ext>
              </a:extLst>
            </p:cNvPr>
            <p:cNvSpPr/>
            <p:nvPr/>
          </p:nvSpPr>
          <p:spPr>
            <a:xfrm>
              <a:off x="4984402" y="2655325"/>
              <a:ext cx="1361282" cy="694501"/>
            </a:xfrm>
            <a:custGeom>
              <a:avLst/>
              <a:gdLst/>
              <a:ahLst/>
              <a:cxnLst/>
              <a:rect l="l" t="t" r="r" b="b"/>
              <a:pathLst>
                <a:path w="26818" h="11330" extrusionOk="0">
                  <a:moveTo>
                    <a:pt x="1" y="1"/>
                  </a:moveTo>
                  <a:lnTo>
                    <a:pt x="1" y="11329"/>
                  </a:lnTo>
                  <a:lnTo>
                    <a:pt x="26818" y="11329"/>
                  </a:lnTo>
                  <a:lnTo>
                    <a:pt x="26818" y="10928"/>
                  </a:lnTo>
                  <a:lnTo>
                    <a:pt x="427" y="10928"/>
                  </a:ln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173;p16">
            <a:extLst>
              <a:ext uri="{FF2B5EF4-FFF2-40B4-BE49-F238E27FC236}">
                <a16:creationId xmlns:a16="http://schemas.microsoft.com/office/drawing/2014/main" id="{63510927-786A-011E-C218-E86060F3E05B}"/>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4"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504199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C1072-06B9-AA8F-A925-EADCE2481C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CF9FBC-19A3-63CF-8492-46773D66145B}"/>
              </a:ext>
            </a:extLst>
          </p:cNvPr>
          <p:cNvSpPr>
            <a:spLocks noGrp="1"/>
          </p:cNvSpPr>
          <p:nvPr>
            <p:ph type="ctrTitle"/>
          </p:nvPr>
        </p:nvSpPr>
        <p:spPr/>
        <p:txBody>
          <a:bodyPr/>
          <a:lstStyle/>
          <a:p>
            <a:r>
              <a:rPr lang="en" sz="1200" dirty="0"/>
              <a:t>Key Insights of Average Price by Delivery Term </a:t>
            </a:r>
            <a:endParaRPr lang="en-US" dirty="0"/>
          </a:p>
        </p:txBody>
      </p:sp>
      <p:sp>
        <p:nvSpPr>
          <p:cNvPr id="3" name="Google Shape;1840;p40">
            <a:extLst>
              <a:ext uri="{FF2B5EF4-FFF2-40B4-BE49-F238E27FC236}">
                <a16:creationId xmlns:a16="http://schemas.microsoft.com/office/drawing/2014/main" id="{470C2F9D-A623-5313-3003-30E217EF3977}"/>
              </a:ext>
            </a:extLst>
          </p:cNvPr>
          <p:cNvSpPr txBox="1">
            <a:spLocks/>
          </p:cNvSpPr>
          <p:nvPr/>
        </p:nvSpPr>
        <p:spPr>
          <a:xfrm>
            <a:off x="4572000" y="1618917"/>
            <a:ext cx="3913198" cy="21090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buFont typeface="Arial" panose="020B0604020202020204" pitchFamily="34" charset="0"/>
              <a:buChar char="•"/>
            </a:pPr>
            <a:r>
              <a:rPr lang="en-US" sz="1200" dirty="0">
                <a:solidFill>
                  <a:srgbClr val="434343"/>
                </a:solidFill>
                <a:latin typeface="Montserrat Black" panose="00000A00000000000000" pitchFamily="2" charset="0"/>
              </a:rPr>
              <a:t>The chart shows the Number Of Units </a:t>
            </a:r>
            <a:r>
              <a:rPr lang="en-US" sz="1200" b="1" dirty="0">
                <a:solidFill>
                  <a:srgbClr val="434343"/>
                </a:solidFill>
                <a:latin typeface="Montserrat Black" panose="00000A00000000000000" pitchFamily="2" charset="0"/>
              </a:rPr>
              <a:t>by Delivery Term</a:t>
            </a:r>
            <a:r>
              <a:rPr lang="en-US" sz="1200" dirty="0">
                <a:solidFill>
                  <a:srgbClr val="434343"/>
                </a:solidFill>
                <a:latin typeface="Montserrat Black" panose="00000A00000000000000" pitchFamily="2" charset="0"/>
              </a:rPr>
              <a:t> for four categories of property finishing:</a:t>
            </a:r>
          </a:p>
          <a:p>
            <a:pPr marL="596900" lvl="1" indent="0" algn="l"/>
            <a:r>
              <a:rPr lang="en-US" sz="1200" b="1" dirty="0">
                <a:solidFill>
                  <a:srgbClr val="434343"/>
                </a:solidFill>
                <a:latin typeface="Montserrat Black" panose="00000A00000000000000" pitchFamily="2" charset="0"/>
              </a:rPr>
              <a:t>Finished</a:t>
            </a:r>
            <a:r>
              <a:rPr lang="en-US" sz="1200" dirty="0">
                <a:solidFill>
                  <a:srgbClr val="434343"/>
                </a:solidFill>
                <a:latin typeface="Montserrat Black" panose="00000A00000000000000" pitchFamily="2" charset="0"/>
              </a:rPr>
              <a:t>: 53%</a:t>
            </a:r>
          </a:p>
          <a:p>
            <a:pPr marL="594360" marR="0" indent="0" algn="l" rtl="0">
              <a:spcBef>
                <a:spcPts val="0"/>
              </a:spcBef>
              <a:spcAft>
                <a:spcPts val="0"/>
              </a:spcAft>
            </a:pPr>
            <a:r>
              <a:rPr lang="en-US" sz="1200" b="1" i="0" dirty="0">
                <a:solidFill>
                  <a:srgbClr val="434343"/>
                </a:solidFill>
                <a:effectLst/>
                <a:latin typeface="Montserrat Black" panose="00000A00000000000000" pitchFamily="2" charset="0"/>
                <a:ea typeface="Arial" panose="020B0604020202020204" pitchFamily="34" charset="0"/>
                <a:cs typeface="Arial" panose="020B0604020202020204" pitchFamily="34" charset="0"/>
              </a:rPr>
              <a:t>Not Finished</a:t>
            </a:r>
            <a:r>
              <a:rPr lang="en-US" sz="1200" b="0" i="0" dirty="0">
                <a:solidFill>
                  <a:srgbClr val="434343"/>
                </a:solidFill>
                <a:effectLst/>
                <a:latin typeface="Montserrat Black" panose="00000A00000000000000" pitchFamily="2" charset="0"/>
                <a:ea typeface="Arial" panose="020B0604020202020204" pitchFamily="34" charset="0"/>
                <a:cs typeface="Arial" panose="020B0604020202020204" pitchFamily="34" charset="0"/>
              </a:rPr>
              <a:t>: 24%</a:t>
            </a:r>
            <a:endParaRPr lang="en-US" sz="1600" dirty="0">
              <a:effectLst/>
            </a:endParaRPr>
          </a:p>
          <a:p>
            <a:pPr marL="594360" marR="0" indent="0" algn="l" rtl="0">
              <a:spcBef>
                <a:spcPts val="0"/>
              </a:spcBef>
              <a:spcAft>
                <a:spcPts val="0"/>
              </a:spcAft>
            </a:pPr>
            <a:r>
              <a:rPr lang="en-US" sz="1200" b="1" i="0" dirty="0">
                <a:solidFill>
                  <a:srgbClr val="434343"/>
                </a:solidFill>
                <a:effectLst/>
                <a:latin typeface="Montserrat Black" panose="00000A00000000000000" pitchFamily="2" charset="0"/>
                <a:ea typeface="Arial" panose="020B0604020202020204" pitchFamily="34" charset="0"/>
                <a:cs typeface="Arial" panose="020B0604020202020204" pitchFamily="34" charset="0"/>
              </a:rPr>
              <a:t>Semi Finished</a:t>
            </a:r>
            <a:r>
              <a:rPr lang="en-US" sz="1200" b="0" i="0" dirty="0">
                <a:solidFill>
                  <a:srgbClr val="434343"/>
                </a:solidFill>
                <a:effectLst/>
                <a:latin typeface="Montserrat Black" panose="00000A00000000000000" pitchFamily="2" charset="0"/>
                <a:ea typeface="Arial" panose="020B0604020202020204" pitchFamily="34" charset="0"/>
                <a:cs typeface="Arial" panose="020B0604020202020204" pitchFamily="34" charset="0"/>
              </a:rPr>
              <a:t>: 20%</a:t>
            </a:r>
            <a:endParaRPr lang="en-US" sz="1600" dirty="0">
              <a:effectLst/>
            </a:endParaRPr>
          </a:p>
          <a:p>
            <a:pPr marL="594360" marR="0" indent="0" algn="l" rtl="0">
              <a:spcBef>
                <a:spcPts val="0"/>
              </a:spcBef>
              <a:spcAft>
                <a:spcPts val="0"/>
              </a:spcAft>
            </a:pPr>
            <a:r>
              <a:rPr lang="en-US" sz="1200" b="1" i="0" dirty="0">
                <a:solidFill>
                  <a:srgbClr val="434343"/>
                </a:solidFill>
                <a:effectLst/>
                <a:latin typeface="Montserrat Black" panose="00000A00000000000000" pitchFamily="2" charset="0"/>
                <a:ea typeface="Arial" panose="020B0604020202020204" pitchFamily="34" charset="0"/>
                <a:cs typeface="Arial" panose="020B0604020202020204" pitchFamily="34" charset="0"/>
              </a:rPr>
              <a:t>Core &amp; Shell</a:t>
            </a:r>
            <a:r>
              <a:rPr lang="en-US" sz="1200" b="0" i="0" dirty="0">
                <a:solidFill>
                  <a:srgbClr val="434343"/>
                </a:solidFill>
                <a:effectLst/>
                <a:latin typeface="Montserrat Black" panose="00000A00000000000000" pitchFamily="2" charset="0"/>
                <a:ea typeface="Arial" panose="020B0604020202020204" pitchFamily="34" charset="0"/>
                <a:cs typeface="Arial" panose="020B0604020202020204" pitchFamily="34" charset="0"/>
              </a:rPr>
              <a:t>: 3%</a:t>
            </a:r>
            <a:endParaRPr lang="en-US" sz="1600" dirty="0">
              <a:effectLst/>
            </a:endParaRPr>
          </a:p>
          <a:p>
            <a:pPr algn="l">
              <a:buFont typeface="Arial" panose="020B0604020202020204" pitchFamily="34" charset="0"/>
              <a:buChar char="•"/>
            </a:pPr>
            <a:r>
              <a:rPr lang="en-US" sz="1200" dirty="0">
                <a:solidFill>
                  <a:srgbClr val="434343"/>
                </a:solidFill>
                <a:latin typeface="Montserrat Black" panose="00000A00000000000000" pitchFamily="2" charset="0"/>
              </a:rPr>
              <a:t>The largest portion is "Finished" at 53%, while "Core &amp; Shell" has the smallest shares at 3% each.</a:t>
            </a:r>
          </a:p>
          <a:p>
            <a:pPr marL="285750" indent="-285750" algn="l">
              <a:buFont typeface="Arial" panose="020B0604020202020204" pitchFamily="34" charset="0"/>
              <a:buChar char="•"/>
            </a:pPr>
            <a:endParaRPr lang="en-US" sz="1050" dirty="0"/>
          </a:p>
        </p:txBody>
      </p:sp>
      <p:grpSp>
        <p:nvGrpSpPr>
          <p:cNvPr id="6" name="Google Shape;2631;p64">
            <a:extLst>
              <a:ext uri="{FF2B5EF4-FFF2-40B4-BE49-F238E27FC236}">
                <a16:creationId xmlns:a16="http://schemas.microsoft.com/office/drawing/2014/main" id="{42EE7F81-F287-9CC0-D1DB-CA985F6120C3}"/>
              </a:ext>
            </a:extLst>
          </p:cNvPr>
          <p:cNvGrpSpPr/>
          <p:nvPr/>
        </p:nvGrpSpPr>
        <p:grpSpPr>
          <a:xfrm>
            <a:off x="8373759" y="67106"/>
            <a:ext cx="610221" cy="573724"/>
            <a:chOff x="5443781" y="1451888"/>
            <a:chExt cx="1272379" cy="1196278"/>
          </a:xfrm>
        </p:grpSpPr>
        <p:sp>
          <p:nvSpPr>
            <p:cNvPr id="9" name="Google Shape;2632;p64">
              <a:extLst>
                <a:ext uri="{FF2B5EF4-FFF2-40B4-BE49-F238E27FC236}">
                  <a16:creationId xmlns:a16="http://schemas.microsoft.com/office/drawing/2014/main" id="{4799DC8D-F0C4-40F4-C721-92F722ADDDED}"/>
                </a:ext>
              </a:extLst>
            </p:cNvPr>
            <p:cNvSpPr/>
            <p:nvPr/>
          </p:nvSpPr>
          <p:spPr>
            <a:xfrm>
              <a:off x="5519882" y="1451888"/>
              <a:ext cx="1196278" cy="1196278"/>
            </a:xfrm>
            <a:custGeom>
              <a:avLst/>
              <a:gdLst/>
              <a:ahLst/>
              <a:cxnLst/>
              <a:rect l="l" t="t" r="r" b="b"/>
              <a:pathLst>
                <a:path w="25214" h="25214" extrusionOk="0">
                  <a:moveTo>
                    <a:pt x="12607" y="4963"/>
                  </a:moveTo>
                  <a:cubicBezTo>
                    <a:pt x="16817" y="4963"/>
                    <a:pt x="20251" y="8397"/>
                    <a:pt x="20251" y="12607"/>
                  </a:cubicBezTo>
                  <a:cubicBezTo>
                    <a:pt x="20251" y="16843"/>
                    <a:pt x="16817" y="20251"/>
                    <a:pt x="12607" y="20251"/>
                  </a:cubicBezTo>
                  <a:cubicBezTo>
                    <a:pt x="8371" y="20251"/>
                    <a:pt x="4963" y="16843"/>
                    <a:pt x="4963" y="12607"/>
                  </a:cubicBezTo>
                  <a:cubicBezTo>
                    <a:pt x="4963" y="8397"/>
                    <a:pt x="8371" y="4963"/>
                    <a:pt x="12607" y="4963"/>
                  </a:cubicBezTo>
                  <a:close/>
                  <a:moveTo>
                    <a:pt x="12607" y="1"/>
                  </a:moveTo>
                  <a:cubicBezTo>
                    <a:pt x="5639" y="1"/>
                    <a:pt x="0" y="5640"/>
                    <a:pt x="0" y="12607"/>
                  </a:cubicBezTo>
                  <a:cubicBezTo>
                    <a:pt x="0" y="19575"/>
                    <a:pt x="5639" y="25214"/>
                    <a:pt x="12607" y="25214"/>
                  </a:cubicBezTo>
                  <a:cubicBezTo>
                    <a:pt x="19574" y="25214"/>
                    <a:pt x="25213" y="19575"/>
                    <a:pt x="25213" y="12607"/>
                  </a:cubicBezTo>
                  <a:cubicBezTo>
                    <a:pt x="25213" y="5640"/>
                    <a:pt x="19574" y="1"/>
                    <a:pt x="12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33;p64">
              <a:extLst>
                <a:ext uri="{FF2B5EF4-FFF2-40B4-BE49-F238E27FC236}">
                  <a16:creationId xmlns:a16="http://schemas.microsoft.com/office/drawing/2014/main" id="{17F4AD25-7EC7-DB0E-5F3E-D18B09F05413}"/>
                </a:ext>
              </a:extLst>
            </p:cNvPr>
            <p:cNvSpPr/>
            <p:nvPr/>
          </p:nvSpPr>
          <p:spPr>
            <a:xfrm>
              <a:off x="5840936" y="1451888"/>
              <a:ext cx="563647" cy="279498"/>
            </a:xfrm>
            <a:custGeom>
              <a:avLst/>
              <a:gdLst/>
              <a:ahLst/>
              <a:cxnLst/>
              <a:rect l="l" t="t" r="r" b="b"/>
              <a:pathLst>
                <a:path w="11880" h="5891" extrusionOk="0">
                  <a:moveTo>
                    <a:pt x="5840" y="1"/>
                  </a:moveTo>
                  <a:cubicBezTo>
                    <a:pt x="3735" y="1"/>
                    <a:pt x="1755" y="527"/>
                    <a:pt x="0" y="1429"/>
                  </a:cubicBezTo>
                  <a:lnTo>
                    <a:pt x="2306" y="5840"/>
                  </a:lnTo>
                  <a:cubicBezTo>
                    <a:pt x="3359" y="5289"/>
                    <a:pt x="4562" y="4963"/>
                    <a:pt x="5840" y="4963"/>
                  </a:cubicBezTo>
                  <a:cubicBezTo>
                    <a:pt x="7168" y="4963"/>
                    <a:pt x="8421" y="5314"/>
                    <a:pt x="9499" y="5890"/>
                  </a:cubicBezTo>
                  <a:lnTo>
                    <a:pt x="11880" y="1555"/>
                  </a:lnTo>
                  <a:cubicBezTo>
                    <a:pt x="10075" y="552"/>
                    <a:pt x="8020" y="1"/>
                    <a:pt x="5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634;p64">
              <a:extLst>
                <a:ext uri="{FF2B5EF4-FFF2-40B4-BE49-F238E27FC236}">
                  <a16:creationId xmlns:a16="http://schemas.microsoft.com/office/drawing/2014/main" id="{2278001B-8ECF-9580-F269-099B453F0A90}"/>
                </a:ext>
              </a:extLst>
            </p:cNvPr>
            <p:cNvSpPr/>
            <p:nvPr/>
          </p:nvSpPr>
          <p:spPr>
            <a:xfrm>
              <a:off x="6390292" y="2078529"/>
              <a:ext cx="323480" cy="366323"/>
            </a:xfrm>
            <a:custGeom>
              <a:avLst/>
              <a:gdLst/>
              <a:ahLst/>
              <a:cxnLst/>
              <a:rect l="l" t="t" r="r" b="b"/>
              <a:pathLst>
                <a:path w="6818" h="7721" extrusionOk="0">
                  <a:moveTo>
                    <a:pt x="1880" y="1"/>
                  </a:moveTo>
                  <a:cubicBezTo>
                    <a:pt x="1755" y="1705"/>
                    <a:pt x="1053" y="3234"/>
                    <a:pt x="0" y="4437"/>
                  </a:cubicBezTo>
                  <a:lnTo>
                    <a:pt x="3735" y="7720"/>
                  </a:lnTo>
                  <a:cubicBezTo>
                    <a:pt x="5464" y="5740"/>
                    <a:pt x="6592" y="3184"/>
                    <a:pt x="6817" y="402"/>
                  </a:cubicBezTo>
                  <a:lnTo>
                    <a:pt x="18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35;p64">
              <a:extLst>
                <a:ext uri="{FF2B5EF4-FFF2-40B4-BE49-F238E27FC236}">
                  <a16:creationId xmlns:a16="http://schemas.microsoft.com/office/drawing/2014/main" id="{2E9514A3-BCFD-A2C5-0ABA-3FD56C785E64}"/>
                </a:ext>
              </a:extLst>
            </p:cNvPr>
            <p:cNvSpPr/>
            <p:nvPr/>
          </p:nvSpPr>
          <p:spPr>
            <a:xfrm>
              <a:off x="5798094" y="2287805"/>
              <a:ext cx="770602" cy="360345"/>
            </a:xfrm>
            <a:custGeom>
              <a:avLst/>
              <a:gdLst/>
              <a:ahLst/>
              <a:cxnLst/>
              <a:rect l="l" t="t" r="r" b="b"/>
              <a:pathLst>
                <a:path w="16242" h="7595" extrusionOk="0">
                  <a:moveTo>
                    <a:pt x="12507" y="1"/>
                  </a:moveTo>
                  <a:cubicBezTo>
                    <a:pt x="11104" y="1630"/>
                    <a:pt x="9049" y="2632"/>
                    <a:pt x="6743" y="2632"/>
                  </a:cubicBezTo>
                  <a:cubicBezTo>
                    <a:pt x="5239" y="2632"/>
                    <a:pt x="3836" y="2206"/>
                    <a:pt x="2658" y="1479"/>
                  </a:cubicBezTo>
                  <a:lnTo>
                    <a:pt x="1" y="5665"/>
                  </a:lnTo>
                  <a:cubicBezTo>
                    <a:pt x="1956" y="6893"/>
                    <a:pt x="4262" y="7595"/>
                    <a:pt x="6743" y="7595"/>
                  </a:cubicBezTo>
                  <a:cubicBezTo>
                    <a:pt x="10527" y="7595"/>
                    <a:pt x="13936" y="5916"/>
                    <a:pt x="16242" y="3259"/>
                  </a:cubicBezTo>
                  <a:lnTo>
                    <a:pt x="125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36;p64">
              <a:extLst>
                <a:ext uri="{FF2B5EF4-FFF2-40B4-BE49-F238E27FC236}">
                  <a16:creationId xmlns:a16="http://schemas.microsoft.com/office/drawing/2014/main" id="{3B59B4EE-01EE-CD3B-145C-534BC41893A8}"/>
                </a:ext>
              </a:extLst>
            </p:cNvPr>
            <p:cNvSpPr/>
            <p:nvPr/>
          </p:nvSpPr>
          <p:spPr>
            <a:xfrm>
              <a:off x="5519882" y="1788408"/>
              <a:ext cx="404326" cy="768182"/>
            </a:xfrm>
            <a:custGeom>
              <a:avLst/>
              <a:gdLst/>
              <a:ahLst/>
              <a:cxnLst/>
              <a:rect l="l" t="t" r="r" b="b"/>
              <a:pathLst>
                <a:path w="8522" h="16191" extrusionOk="0">
                  <a:moveTo>
                    <a:pt x="1253" y="0"/>
                  </a:moveTo>
                  <a:cubicBezTo>
                    <a:pt x="451" y="1655"/>
                    <a:pt x="0" y="3534"/>
                    <a:pt x="0" y="5514"/>
                  </a:cubicBezTo>
                  <a:cubicBezTo>
                    <a:pt x="0" y="10000"/>
                    <a:pt x="2331" y="13960"/>
                    <a:pt x="5865" y="16191"/>
                  </a:cubicBezTo>
                  <a:lnTo>
                    <a:pt x="8522" y="12005"/>
                  </a:lnTo>
                  <a:cubicBezTo>
                    <a:pt x="6391" y="10652"/>
                    <a:pt x="4963" y="8246"/>
                    <a:pt x="4963" y="5514"/>
                  </a:cubicBezTo>
                  <a:cubicBezTo>
                    <a:pt x="4963" y="4311"/>
                    <a:pt x="5238" y="3183"/>
                    <a:pt x="5715" y="2156"/>
                  </a:cubicBezTo>
                  <a:lnTo>
                    <a:pt x="12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37;p64">
              <a:extLst>
                <a:ext uri="{FF2B5EF4-FFF2-40B4-BE49-F238E27FC236}">
                  <a16:creationId xmlns:a16="http://schemas.microsoft.com/office/drawing/2014/main" id="{016F1652-CFDA-2D53-E4CF-0151E7D974CB}"/>
                </a:ext>
              </a:extLst>
            </p:cNvPr>
            <p:cNvSpPr/>
            <p:nvPr/>
          </p:nvSpPr>
          <p:spPr>
            <a:xfrm>
              <a:off x="5444967" y="1939423"/>
              <a:ext cx="23817" cy="66613"/>
            </a:xfrm>
            <a:custGeom>
              <a:avLst/>
              <a:gdLst/>
              <a:ahLst/>
              <a:cxnLst/>
              <a:rect l="l" t="t" r="r" b="b"/>
              <a:pathLst>
                <a:path w="502" h="1404" extrusionOk="0">
                  <a:moveTo>
                    <a:pt x="151" y="0"/>
                  </a:moveTo>
                  <a:cubicBezTo>
                    <a:pt x="151" y="0"/>
                    <a:pt x="126" y="101"/>
                    <a:pt x="126" y="226"/>
                  </a:cubicBezTo>
                  <a:cubicBezTo>
                    <a:pt x="101" y="351"/>
                    <a:pt x="75" y="527"/>
                    <a:pt x="50" y="702"/>
                  </a:cubicBezTo>
                  <a:cubicBezTo>
                    <a:pt x="25" y="878"/>
                    <a:pt x="25" y="1028"/>
                    <a:pt x="0" y="1153"/>
                  </a:cubicBezTo>
                  <a:cubicBezTo>
                    <a:pt x="0" y="1304"/>
                    <a:pt x="0" y="1379"/>
                    <a:pt x="0" y="1379"/>
                  </a:cubicBezTo>
                  <a:lnTo>
                    <a:pt x="351" y="1404"/>
                  </a:lnTo>
                  <a:cubicBezTo>
                    <a:pt x="351" y="1404"/>
                    <a:pt x="376" y="1304"/>
                    <a:pt x="376" y="1178"/>
                  </a:cubicBezTo>
                  <a:cubicBezTo>
                    <a:pt x="376" y="1078"/>
                    <a:pt x="401" y="903"/>
                    <a:pt x="426" y="727"/>
                  </a:cubicBezTo>
                  <a:cubicBezTo>
                    <a:pt x="426" y="577"/>
                    <a:pt x="451" y="401"/>
                    <a:pt x="477" y="276"/>
                  </a:cubicBezTo>
                  <a:cubicBezTo>
                    <a:pt x="502" y="176"/>
                    <a:pt x="502" y="76"/>
                    <a:pt x="502" y="76"/>
                  </a:cubicBezTo>
                  <a:lnTo>
                    <a:pt x="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38;p64">
              <a:extLst>
                <a:ext uri="{FF2B5EF4-FFF2-40B4-BE49-F238E27FC236}">
                  <a16:creationId xmlns:a16="http://schemas.microsoft.com/office/drawing/2014/main" id="{E8994121-21CC-9664-4F99-F4CD8BC34E3C}"/>
                </a:ext>
              </a:extLst>
            </p:cNvPr>
            <p:cNvSpPr/>
            <p:nvPr/>
          </p:nvSpPr>
          <p:spPr>
            <a:xfrm>
              <a:off x="5443781" y="2036920"/>
              <a:ext cx="19073" cy="64241"/>
            </a:xfrm>
            <a:custGeom>
              <a:avLst/>
              <a:gdLst/>
              <a:ahLst/>
              <a:cxnLst/>
              <a:rect l="l" t="t" r="r" b="b"/>
              <a:pathLst>
                <a:path w="402" h="1354" extrusionOk="0">
                  <a:moveTo>
                    <a:pt x="0" y="1"/>
                  </a:moveTo>
                  <a:cubicBezTo>
                    <a:pt x="0" y="1"/>
                    <a:pt x="0" y="326"/>
                    <a:pt x="0" y="677"/>
                  </a:cubicBezTo>
                  <a:cubicBezTo>
                    <a:pt x="25" y="1003"/>
                    <a:pt x="50" y="1354"/>
                    <a:pt x="50" y="1354"/>
                  </a:cubicBezTo>
                  <a:lnTo>
                    <a:pt x="401" y="1329"/>
                  </a:lnTo>
                  <a:cubicBezTo>
                    <a:pt x="401" y="1329"/>
                    <a:pt x="401" y="1003"/>
                    <a:pt x="376" y="652"/>
                  </a:cubicBezTo>
                  <a:cubicBezTo>
                    <a:pt x="351" y="326"/>
                    <a:pt x="37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39;p64">
              <a:extLst>
                <a:ext uri="{FF2B5EF4-FFF2-40B4-BE49-F238E27FC236}">
                  <a16:creationId xmlns:a16="http://schemas.microsoft.com/office/drawing/2014/main" id="{74FD5DCA-648D-16AB-35EB-1FACAE01D41A}"/>
                </a:ext>
              </a:extLst>
            </p:cNvPr>
            <p:cNvSpPr/>
            <p:nvPr/>
          </p:nvSpPr>
          <p:spPr>
            <a:xfrm>
              <a:off x="5448526" y="2130860"/>
              <a:ext cx="27376" cy="65427"/>
            </a:xfrm>
            <a:custGeom>
              <a:avLst/>
              <a:gdLst/>
              <a:ahLst/>
              <a:cxnLst/>
              <a:rect l="l" t="t" r="r" b="b"/>
              <a:pathLst>
                <a:path w="577" h="1379" extrusionOk="0">
                  <a:moveTo>
                    <a:pt x="376" y="1"/>
                  </a:moveTo>
                  <a:lnTo>
                    <a:pt x="0" y="51"/>
                  </a:lnTo>
                  <a:cubicBezTo>
                    <a:pt x="0" y="51"/>
                    <a:pt x="26" y="126"/>
                    <a:pt x="26" y="251"/>
                  </a:cubicBezTo>
                  <a:cubicBezTo>
                    <a:pt x="51" y="376"/>
                    <a:pt x="76" y="552"/>
                    <a:pt x="101" y="702"/>
                  </a:cubicBezTo>
                  <a:cubicBezTo>
                    <a:pt x="126" y="878"/>
                    <a:pt x="151" y="1053"/>
                    <a:pt x="176" y="1178"/>
                  </a:cubicBezTo>
                  <a:cubicBezTo>
                    <a:pt x="201" y="1304"/>
                    <a:pt x="226" y="1379"/>
                    <a:pt x="226" y="1379"/>
                  </a:cubicBezTo>
                  <a:lnTo>
                    <a:pt x="577" y="1304"/>
                  </a:lnTo>
                  <a:cubicBezTo>
                    <a:pt x="577" y="1304"/>
                    <a:pt x="552" y="1229"/>
                    <a:pt x="552" y="1103"/>
                  </a:cubicBezTo>
                  <a:cubicBezTo>
                    <a:pt x="527" y="978"/>
                    <a:pt x="502" y="828"/>
                    <a:pt x="477" y="652"/>
                  </a:cubicBezTo>
                  <a:cubicBezTo>
                    <a:pt x="452" y="502"/>
                    <a:pt x="427" y="326"/>
                    <a:pt x="402" y="201"/>
                  </a:cubicBezTo>
                  <a:cubicBezTo>
                    <a:pt x="376" y="76"/>
                    <a:pt x="376" y="1"/>
                    <a:pt x="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40;p64">
              <a:extLst>
                <a:ext uri="{FF2B5EF4-FFF2-40B4-BE49-F238E27FC236}">
                  <a16:creationId xmlns:a16="http://schemas.microsoft.com/office/drawing/2014/main" id="{D7D693B4-0780-4E1E-F8AC-7FC36751F137}"/>
                </a:ext>
              </a:extLst>
            </p:cNvPr>
            <p:cNvSpPr/>
            <p:nvPr/>
          </p:nvSpPr>
          <p:spPr>
            <a:xfrm>
              <a:off x="5466365" y="2223613"/>
              <a:ext cx="34540" cy="66613"/>
            </a:xfrm>
            <a:custGeom>
              <a:avLst/>
              <a:gdLst/>
              <a:ahLst/>
              <a:cxnLst/>
              <a:rect l="l" t="t" r="r" b="b"/>
              <a:pathLst>
                <a:path w="728" h="1404" extrusionOk="0">
                  <a:moveTo>
                    <a:pt x="351" y="0"/>
                  </a:moveTo>
                  <a:lnTo>
                    <a:pt x="0" y="76"/>
                  </a:lnTo>
                  <a:lnTo>
                    <a:pt x="376" y="1404"/>
                  </a:lnTo>
                  <a:lnTo>
                    <a:pt x="727" y="1279"/>
                  </a:lnTo>
                  <a:lnTo>
                    <a:pt x="3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41;p64">
              <a:extLst>
                <a:ext uri="{FF2B5EF4-FFF2-40B4-BE49-F238E27FC236}">
                  <a16:creationId xmlns:a16="http://schemas.microsoft.com/office/drawing/2014/main" id="{D2BBFD8A-1921-A7E7-C416-35F667337DF3}"/>
                </a:ext>
              </a:extLst>
            </p:cNvPr>
            <p:cNvSpPr/>
            <p:nvPr/>
          </p:nvSpPr>
          <p:spPr>
            <a:xfrm>
              <a:off x="5496112" y="2312808"/>
              <a:ext cx="41657" cy="65427"/>
            </a:xfrm>
            <a:custGeom>
              <a:avLst/>
              <a:gdLst/>
              <a:ahLst/>
              <a:cxnLst/>
              <a:rect l="l" t="t" r="r" b="b"/>
              <a:pathLst>
                <a:path w="878" h="1379" extrusionOk="0">
                  <a:moveTo>
                    <a:pt x="351" y="0"/>
                  </a:moveTo>
                  <a:lnTo>
                    <a:pt x="0" y="125"/>
                  </a:lnTo>
                  <a:cubicBezTo>
                    <a:pt x="0" y="125"/>
                    <a:pt x="25" y="226"/>
                    <a:pt x="75" y="326"/>
                  </a:cubicBezTo>
                  <a:cubicBezTo>
                    <a:pt x="125" y="451"/>
                    <a:pt x="175" y="627"/>
                    <a:pt x="251" y="777"/>
                  </a:cubicBezTo>
                  <a:cubicBezTo>
                    <a:pt x="401" y="1078"/>
                    <a:pt x="551" y="1379"/>
                    <a:pt x="551" y="1379"/>
                  </a:cubicBezTo>
                  <a:lnTo>
                    <a:pt x="877" y="1228"/>
                  </a:lnTo>
                  <a:cubicBezTo>
                    <a:pt x="877" y="1228"/>
                    <a:pt x="727" y="927"/>
                    <a:pt x="602" y="627"/>
                  </a:cubicBezTo>
                  <a:cubicBezTo>
                    <a:pt x="501" y="476"/>
                    <a:pt x="451" y="301"/>
                    <a:pt x="426" y="201"/>
                  </a:cubicBezTo>
                  <a:cubicBezTo>
                    <a:pt x="376" y="75"/>
                    <a:pt x="351" y="0"/>
                    <a:pt x="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42;p64">
              <a:extLst>
                <a:ext uri="{FF2B5EF4-FFF2-40B4-BE49-F238E27FC236}">
                  <a16:creationId xmlns:a16="http://schemas.microsoft.com/office/drawing/2014/main" id="{98B1597C-0EEF-3FA3-711C-922254799E9E}"/>
                </a:ext>
              </a:extLst>
            </p:cNvPr>
            <p:cNvSpPr/>
            <p:nvPr/>
          </p:nvSpPr>
          <p:spPr>
            <a:xfrm>
              <a:off x="5536535" y="2398397"/>
              <a:ext cx="48773" cy="63054"/>
            </a:xfrm>
            <a:custGeom>
              <a:avLst/>
              <a:gdLst/>
              <a:ahLst/>
              <a:cxnLst/>
              <a:rect l="l" t="t" r="r" b="b"/>
              <a:pathLst>
                <a:path w="1028" h="1329" extrusionOk="0">
                  <a:moveTo>
                    <a:pt x="326" y="1"/>
                  </a:moveTo>
                  <a:lnTo>
                    <a:pt x="0" y="176"/>
                  </a:lnTo>
                  <a:cubicBezTo>
                    <a:pt x="0" y="176"/>
                    <a:pt x="176" y="477"/>
                    <a:pt x="351" y="753"/>
                  </a:cubicBezTo>
                  <a:cubicBezTo>
                    <a:pt x="451" y="903"/>
                    <a:pt x="526" y="1053"/>
                    <a:pt x="602" y="1154"/>
                  </a:cubicBezTo>
                  <a:cubicBezTo>
                    <a:pt x="677" y="1254"/>
                    <a:pt x="727" y="1329"/>
                    <a:pt x="727" y="1329"/>
                  </a:cubicBezTo>
                  <a:lnTo>
                    <a:pt x="1028" y="1128"/>
                  </a:lnTo>
                  <a:cubicBezTo>
                    <a:pt x="1028" y="1128"/>
                    <a:pt x="978" y="1053"/>
                    <a:pt x="902" y="953"/>
                  </a:cubicBezTo>
                  <a:cubicBezTo>
                    <a:pt x="852" y="853"/>
                    <a:pt x="752" y="702"/>
                    <a:pt x="677" y="577"/>
                  </a:cubicBezTo>
                  <a:cubicBezTo>
                    <a:pt x="501" y="276"/>
                    <a:pt x="326"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43;p64">
              <a:extLst>
                <a:ext uri="{FF2B5EF4-FFF2-40B4-BE49-F238E27FC236}">
                  <a16:creationId xmlns:a16="http://schemas.microsoft.com/office/drawing/2014/main" id="{D970001F-4A26-95F7-4113-978311D244A6}"/>
                </a:ext>
              </a:extLst>
            </p:cNvPr>
            <p:cNvSpPr/>
            <p:nvPr/>
          </p:nvSpPr>
          <p:spPr>
            <a:xfrm>
              <a:off x="5590004" y="2476869"/>
              <a:ext cx="53565" cy="60682"/>
            </a:xfrm>
            <a:custGeom>
              <a:avLst/>
              <a:gdLst/>
              <a:ahLst/>
              <a:cxnLst/>
              <a:rect l="l" t="t" r="r" b="b"/>
              <a:pathLst>
                <a:path w="1129" h="1279" extrusionOk="0">
                  <a:moveTo>
                    <a:pt x="277" y="1"/>
                  </a:moveTo>
                  <a:lnTo>
                    <a:pt x="1" y="226"/>
                  </a:lnTo>
                  <a:cubicBezTo>
                    <a:pt x="1" y="226"/>
                    <a:pt x="51" y="302"/>
                    <a:pt x="126" y="402"/>
                  </a:cubicBezTo>
                  <a:cubicBezTo>
                    <a:pt x="201" y="502"/>
                    <a:pt x="277" y="652"/>
                    <a:pt x="402" y="778"/>
                  </a:cubicBezTo>
                  <a:cubicBezTo>
                    <a:pt x="628" y="1028"/>
                    <a:pt x="853" y="1279"/>
                    <a:pt x="853" y="1279"/>
                  </a:cubicBezTo>
                  <a:lnTo>
                    <a:pt x="1129" y="1053"/>
                  </a:lnTo>
                  <a:cubicBezTo>
                    <a:pt x="1129" y="1053"/>
                    <a:pt x="903" y="778"/>
                    <a:pt x="678" y="527"/>
                  </a:cubicBezTo>
                  <a:cubicBezTo>
                    <a:pt x="577" y="427"/>
                    <a:pt x="477" y="276"/>
                    <a:pt x="402" y="176"/>
                  </a:cubicBezTo>
                  <a:cubicBezTo>
                    <a:pt x="327" y="76"/>
                    <a:pt x="277" y="1"/>
                    <a:pt x="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173;p16">
            <a:extLst>
              <a:ext uri="{FF2B5EF4-FFF2-40B4-BE49-F238E27FC236}">
                <a16:creationId xmlns:a16="http://schemas.microsoft.com/office/drawing/2014/main" id="{7BDEA7E6-3D35-ADAA-D143-E4E4E27D9C65}"/>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2" action="ppaction://hlinksldjump">
                  <a:extLst>
                    <a:ext uri="{A12FA001-AC4F-418D-AE19-62706E023703}">
                      <ahyp:hlinkClr xmlns:ahyp="http://schemas.microsoft.com/office/drawing/2018/hyperlinkcolor" val="tx"/>
                    </a:ext>
                  </a:extLst>
                </a:hlinkClick>
              </a:rPr>
              <a:t>CONTENT TABLE </a:t>
            </a:r>
            <a:endParaRPr lang="en-US" dirty="0"/>
          </a:p>
        </p:txBody>
      </p:sp>
      <p:pic>
        <p:nvPicPr>
          <p:cNvPr id="5" name="Picture 4" descr="A graph of a pie chart&#10;&#10;Description automatically generated">
            <a:extLst>
              <a:ext uri="{FF2B5EF4-FFF2-40B4-BE49-F238E27FC236}">
                <a16:creationId xmlns:a16="http://schemas.microsoft.com/office/drawing/2014/main" id="{F532406A-95BC-D931-77E4-F5FAC9A650C7}"/>
              </a:ext>
            </a:extLst>
          </p:cNvPr>
          <p:cNvPicPr>
            <a:picLocks noChangeAspect="1"/>
          </p:cNvPicPr>
          <p:nvPr/>
        </p:nvPicPr>
        <p:blipFill>
          <a:blip r:embed="rId3"/>
          <a:stretch>
            <a:fillRect/>
          </a:stretch>
        </p:blipFill>
        <p:spPr>
          <a:xfrm>
            <a:off x="658802" y="1618917"/>
            <a:ext cx="3640353" cy="2550455"/>
          </a:xfrm>
          <a:prstGeom prst="rect">
            <a:avLst/>
          </a:prstGeom>
          <a:ln>
            <a:solidFill>
              <a:schemeClr val="accent1">
                <a:lumMod val="50000"/>
              </a:schemeClr>
            </a:solidFill>
          </a:ln>
        </p:spPr>
      </p:pic>
      <p:pic>
        <p:nvPicPr>
          <p:cNvPr id="7" name="Picture 6">
            <a:extLst>
              <a:ext uri="{FF2B5EF4-FFF2-40B4-BE49-F238E27FC236}">
                <a16:creationId xmlns:a16="http://schemas.microsoft.com/office/drawing/2014/main" id="{4413F9AD-EDCC-7EBA-417C-F84DB0D74497}"/>
              </a:ext>
            </a:extLst>
          </p:cNvPr>
          <p:cNvPicPr>
            <a:picLocks noChangeAspect="1"/>
          </p:cNvPicPr>
          <p:nvPr/>
        </p:nvPicPr>
        <p:blipFill>
          <a:blip r:embed="rId4"/>
          <a:stretch>
            <a:fillRect/>
          </a:stretch>
        </p:blipFill>
        <p:spPr>
          <a:xfrm>
            <a:off x="658802" y="1618917"/>
            <a:ext cx="3959915" cy="2550455"/>
          </a:xfrm>
          <a:prstGeom prst="rect">
            <a:avLst/>
          </a:prstGeom>
        </p:spPr>
      </p:pic>
    </p:spTree>
    <p:extLst>
      <p:ext uri="{BB962C8B-B14F-4D97-AF65-F5344CB8AC3E}">
        <p14:creationId xmlns:p14="http://schemas.microsoft.com/office/powerpoint/2010/main" val="2294332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4F3A4-217F-482B-6C4C-6623B193C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E2904-260C-7BA7-8597-BC4F03FBF989}"/>
              </a:ext>
            </a:extLst>
          </p:cNvPr>
          <p:cNvSpPr>
            <a:spLocks noGrp="1"/>
          </p:cNvSpPr>
          <p:nvPr>
            <p:ph type="ctrTitle"/>
          </p:nvPr>
        </p:nvSpPr>
        <p:spPr/>
        <p:txBody>
          <a:bodyPr/>
          <a:lstStyle/>
          <a:p>
            <a:r>
              <a:rPr lang="en" sz="1200" dirty="0"/>
              <a:t>Key Insights of Average Price by </a:t>
            </a:r>
            <a:r>
              <a:rPr lang="en-US" sz="1200" dirty="0"/>
              <a:t>Region and City</a:t>
            </a:r>
            <a:endParaRPr lang="en-US" dirty="0"/>
          </a:p>
        </p:txBody>
      </p:sp>
      <p:grpSp>
        <p:nvGrpSpPr>
          <p:cNvPr id="4" name="Google Shape;2400;p60">
            <a:extLst>
              <a:ext uri="{FF2B5EF4-FFF2-40B4-BE49-F238E27FC236}">
                <a16:creationId xmlns:a16="http://schemas.microsoft.com/office/drawing/2014/main" id="{DC09F568-51E9-6BE3-4C9C-B2A18A4BC9D5}"/>
              </a:ext>
            </a:extLst>
          </p:cNvPr>
          <p:cNvGrpSpPr/>
          <p:nvPr/>
        </p:nvGrpSpPr>
        <p:grpSpPr>
          <a:xfrm>
            <a:off x="8182266" y="273774"/>
            <a:ext cx="692292" cy="346173"/>
            <a:chOff x="3908639" y="2721642"/>
            <a:chExt cx="1910648" cy="955399"/>
          </a:xfrm>
        </p:grpSpPr>
        <p:sp>
          <p:nvSpPr>
            <p:cNvPr id="5" name="Google Shape;2401;p60">
              <a:extLst>
                <a:ext uri="{FF2B5EF4-FFF2-40B4-BE49-F238E27FC236}">
                  <a16:creationId xmlns:a16="http://schemas.microsoft.com/office/drawing/2014/main" id="{D6021AF6-D093-E9B3-4FD9-534773763299}"/>
                </a:ext>
              </a:extLst>
            </p:cNvPr>
            <p:cNvSpPr/>
            <p:nvPr/>
          </p:nvSpPr>
          <p:spPr>
            <a:xfrm>
              <a:off x="4030044" y="3252002"/>
              <a:ext cx="226844" cy="353589"/>
            </a:xfrm>
            <a:custGeom>
              <a:avLst/>
              <a:gdLst/>
              <a:ahLst/>
              <a:cxnLst/>
              <a:rect l="l" t="t" r="r" b="b"/>
              <a:pathLst>
                <a:path w="3184" h="4963" extrusionOk="0">
                  <a:moveTo>
                    <a:pt x="1" y="0"/>
                  </a:moveTo>
                  <a:lnTo>
                    <a:pt x="1" y="4963"/>
                  </a:lnTo>
                  <a:lnTo>
                    <a:pt x="3184" y="4963"/>
                  </a:lnTo>
                  <a:lnTo>
                    <a:pt x="3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02;p60">
              <a:extLst>
                <a:ext uri="{FF2B5EF4-FFF2-40B4-BE49-F238E27FC236}">
                  <a16:creationId xmlns:a16="http://schemas.microsoft.com/office/drawing/2014/main" id="{4EB932B3-522A-9D3E-31B3-F60E6742F5CA}"/>
                </a:ext>
              </a:extLst>
            </p:cNvPr>
            <p:cNvSpPr/>
            <p:nvPr/>
          </p:nvSpPr>
          <p:spPr>
            <a:xfrm>
              <a:off x="4313964" y="3143066"/>
              <a:ext cx="226844" cy="462523"/>
            </a:xfrm>
            <a:custGeom>
              <a:avLst/>
              <a:gdLst/>
              <a:ahLst/>
              <a:cxnLst/>
              <a:rect l="l" t="t" r="r" b="b"/>
              <a:pathLst>
                <a:path w="3184" h="6492" extrusionOk="0">
                  <a:moveTo>
                    <a:pt x="1" y="1"/>
                  </a:moveTo>
                  <a:lnTo>
                    <a:pt x="1" y="6492"/>
                  </a:lnTo>
                  <a:lnTo>
                    <a:pt x="3184" y="6492"/>
                  </a:lnTo>
                  <a:lnTo>
                    <a:pt x="31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03;p60">
              <a:extLst>
                <a:ext uri="{FF2B5EF4-FFF2-40B4-BE49-F238E27FC236}">
                  <a16:creationId xmlns:a16="http://schemas.microsoft.com/office/drawing/2014/main" id="{EA64379E-DEF2-3441-F5C8-9E94FE399E0F}"/>
                </a:ext>
              </a:extLst>
            </p:cNvPr>
            <p:cNvSpPr/>
            <p:nvPr/>
          </p:nvSpPr>
          <p:spPr>
            <a:xfrm>
              <a:off x="4590758" y="3034130"/>
              <a:ext cx="226844" cy="571456"/>
            </a:xfrm>
            <a:custGeom>
              <a:avLst/>
              <a:gdLst/>
              <a:ahLst/>
              <a:cxnLst/>
              <a:rect l="l" t="t" r="r" b="b"/>
              <a:pathLst>
                <a:path w="3184" h="8021" extrusionOk="0">
                  <a:moveTo>
                    <a:pt x="1" y="1"/>
                  </a:moveTo>
                  <a:lnTo>
                    <a:pt x="1" y="8021"/>
                  </a:lnTo>
                  <a:lnTo>
                    <a:pt x="3184" y="8021"/>
                  </a:lnTo>
                  <a:lnTo>
                    <a:pt x="3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04;p60">
              <a:extLst>
                <a:ext uri="{FF2B5EF4-FFF2-40B4-BE49-F238E27FC236}">
                  <a16:creationId xmlns:a16="http://schemas.microsoft.com/office/drawing/2014/main" id="{439E746E-CA65-DDCB-ABBA-A116B1D27AB3}"/>
                </a:ext>
              </a:extLst>
            </p:cNvPr>
            <p:cNvSpPr/>
            <p:nvPr/>
          </p:nvSpPr>
          <p:spPr>
            <a:xfrm>
              <a:off x="4880021" y="2873469"/>
              <a:ext cx="228625" cy="732114"/>
            </a:xfrm>
            <a:custGeom>
              <a:avLst/>
              <a:gdLst/>
              <a:ahLst/>
              <a:cxnLst/>
              <a:rect l="l" t="t" r="r" b="b"/>
              <a:pathLst>
                <a:path w="3209" h="10276" extrusionOk="0">
                  <a:moveTo>
                    <a:pt x="1" y="0"/>
                  </a:moveTo>
                  <a:lnTo>
                    <a:pt x="1" y="10276"/>
                  </a:lnTo>
                  <a:lnTo>
                    <a:pt x="3209" y="10276"/>
                  </a:lnTo>
                  <a:lnTo>
                    <a:pt x="3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05;p60">
              <a:extLst>
                <a:ext uri="{FF2B5EF4-FFF2-40B4-BE49-F238E27FC236}">
                  <a16:creationId xmlns:a16="http://schemas.microsoft.com/office/drawing/2014/main" id="{FE65C383-4E68-CE49-8AC2-E114366E1CFD}"/>
                </a:ext>
              </a:extLst>
            </p:cNvPr>
            <p:cNvSpPr/>
            <p:nvPr/>
          </p:nvSpPr>
          <p:spPr>
            <a:xfrm>
              <a:off x="5165721" y="3135941"/>
              <a:ext cx="226844" cy="469647"/>
            </a:xfrm>
            <a:custGeom>
              <a:avLst/>
              <a:gdLst/>
              <a:ahLst/>
              <a:cxnLst/>
              <a:rect l="l" t="t" r="r" b="b"/>
              <a:pathLst>
                <a:path w="3184" h="6592" extrusionOk="0">
                  <a:moveTo>
                    <a:pt x="1" y="0"/>
                  </a:moveTo>
                  <a:lnTo>
                    <a:pt x="1" y="6592"/>
                  </a:lnTo>
                  <a:lnTo>
                    <a:pt x="3184" y="6592"/>
                  </a:lnTo>
                  <a:lnTo>
                    <a:pt x="31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06;p60">
              <a:extLst>
                <a:ext uri="{FF2B5EF4-FFF2-40B4-BE49-F238E27FC236}">
                  <a16:creationId xmlns:a16="http://schemas.microsoft.com/office/drawing/2014/main" id="{3A179B01-A4C2-D449-26C6-49DAF6C20E44}"/>
                </a:ext>
              </a:extLst>
            </p:cNvPr>
            <p:cNvSpPr/>
            <p:nvPr/>
          </p:nvSpPr>
          <p:spPr>
            <a:xfrm>
              <a:off x="5465742" y="2721642"/>
              <a:ext cx="226844" cy="883937"/>
            </a:xfrm>
            <a:custGeom>
              <a:avLst/>
              <a:gdLst/>
              <a:ahLst/>
              <a:cxnLst/>
              <a:rect l="l" t="t" r="r" b="b"/>
              <a:pathLst>
                <a:path w="3184" h="12407" extrusionOk="0">
                  <a:moveTo>
                    <a:pt x="0" y="1"/>
                  </a:moveTo>
                  <a:lnTo>
                    <a:pt x="0" y="12407"/>
                  </a:lnTo>
                  <a:lnTo>
                    <a:pt x="3183" y="12407"/>
                  </a:lnTo>
                  <a:lnTo>
                    <a:pt x="3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407;p60">
              <a:extLst>
                <a:ext uri="{FF2B5EF4-FFF2-40B4-BE49-F238E27FC236}">
                  <a16:creationId xmlns:a16="http://schemas.microsoft.com/office/drawing/2014/main" id="{9763C832-B511-632C-6383-D6AAC925D8C3}"/>
                </a:ext>
              </a:extLst>
            </p:cNvPr>
            <p:cNvSpPr/>
            <p:nvPr/>
          </p:nvSpPr>
          <p:spPr>
            <a:xfrm>
              <a:off x="3908639" y="2869835"/>
              <a:ext cx="1910648" cy="807206"/>
            </a:xfrm>
            <a:custGeom>
              <a:avLst/>
              <a:gdLst/>
              <a:ahLst/>
              <a:cxnLst/>
              <a:rect l="l" t="t" r="r" b="b"/>
              <a:pathLst>
                <a:path w="26818" h="11330" extrusionOk="0">
                  <a:moveTo>
                    <a:pt x="1" y="1"/>
                  </a:moveTo>
                  <a:lnTo>
                    <a:pt x="1" y="11329"/>
                  </a:lnTo>
                  <a:lnTo>
                    <a:pt x="26818" y="11329"/>
                  </a:lnTo>
                  <a:lnTo>
                    <a:pt x="26818" y="10928"/>
                  </a:lnTo>
                  <a:lnTo>
                    <a:pt x="427" y="10928"/>
                  </a:ln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840;p40">
            <a:extLst>
              <a:ext uri="{FF2B5EF4-FFF2-40B4-BE49-F238E27FC236}">
                <a16:creationId xmlns:a16="http://schemas.microsoft.com/office/drawing/2014/main" id="{6970EB2F-B328-A6E1-8A76-95E45A364EDA}"/>
              </a:ext>
            </a:extLst>
          </p:cNvPr>
          <p:cNvSpPr txBox="1">
            <a:spLocks/>
          </p:cNvSpPr>
          <p:nvPr/>
        </p:nvSpPr>
        <p:spPr>
          <a:xfrm>
            <a:off x="4915452" y="1451277"/>
            <a:ext cx="3913198" cy="30370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buFont typeface="Arial" panose="020B0604020202020204" pitchFamily="34" charset="0"/>
              <a:buChar char="•"/>
            </a:pPr>
            <a:r>
              <a:rPr lang="en-US" sz="1200" dirty="0">
                <a:solidFill>
                  <a:srgbClr val="434343"/>
                </a:solidFill>
                <a:latin typeface="Montserrat Black" panose="00000A00000000000000" pitchFamily="2" charset="0"/>
              </a:rPr>
              <a:t>The image presents a bar chart titled "Average Price by Region and City," showing the average prices in millions of Egyptian pounds (M EGP) for different regions in Egypt. Here is a summary of the data:</a:t>
            </a:r>
          </a:p>
          <a:p>
            <a:pPr lvl="1" algn="l"/>
            <a:r>
              <a:rPr lang="en-US" sz="1200" dirty="0">
                <a:solidFill>
                  <a:srgbClr val="434343"/>
                </a:solidFill>
                <a:latin typeface="Montserrat Black" panose="00000A00000000000000" pitchFamily="2" charset="0"/>
              </a:rPr>
              <a:t>Delta: 1.9M EGP</a:t>
            </a:r>
          </a:p>
          <a:p>
            <a:pPr lvl="1" algn="l"/>
            <a:r>
              <a:rPr lang="en-US" sz="1200" dirty="0">
                <a:solidFill>
                  <a:srgbClr val="434343"/>
                </a:solidFill>
                <a:latin typeface="Montserrat Black" panose="00000A00000000000000" pitchFamily="2" charset="0"/>
              </a:rPr>
              <a:t>Upper Egypt: 2.2M EGP</a:t>
            </a:r>
          </a:p>
          <a:p>
            <a:pPr lvl="1" algn="l"/>
            <a:r>
              <a:rPr lang="en-US" sz="1200" dirty="0">
                <a:solidFill>
                  <a:srgbClr val="434343"/>
                </a:solidFill>
                <a:latin typeface="Montserrat Black" panose="00000A00000000000000" pitchFamily="2" charset="0"/>
              </a:rPr>
              <a:t>Red Sea: 2.2M EGP</a:t>
            </a:r>
          </a:p>
          <a:p>
            <a:pPr lvl="1" algn="l"/>
            <a:r>
              <a:rPr lang="en-US" sz="1200" dirty="0">
                <a:solidFill>
                  <a:srgbClr val="434343"/>
                </a:solidFill>
                <a:latin typeface="Montserrat Black" panose="00000A00000000000000" pitchFamily="2" charset="0"/>
              </a:rPr>
              <a:t>Mediterranean: 3.7M EGP</a:t>
            </a:r>
          </a:p>
          <a:p>
            <a:pPr lvl="1" algn="l"/>
            <a:r>
              <a:rPr lang="en-US" sz="1200" dirty="0">
                <a:solidFill>
                  <a:srgbClr val="434343"/>
                </a:solidFill>
                <a:latin typeface="Montserrat Black" panose="00000A00000000000000" pitchFamily="2" charset="0"/>
              </a:rPr>
              <a:t>West Cairo: 5.0M EGP</a:t>
            </a:r>
          </a:p>
          <a:p>
            <a:pPr lvl="1" algn="l"/>
            <a:r>
              <a:rPr lang="en-US" sz="1200" dirty="0">
                <a:solidFill>
                  <a:srgbClr val="434343"/>
                </a:solidFill>
                <a:latin typeface="Montserrat Black" panose="00000A00000000000000" pitchFamily="2" charset="0"/>
              </a:rPr>
              <a:t>East Cairo: 5.8M EGP</a:t>
            </a:r>
          </a:p>
          <a:p>
            <a:pPr lvl="1" algn="l"/>
            <a:r>
              <a:rPr lang="en-US" sz="1200" dirty="0">
                <a:solidFill>
                  <a:srgbClr val="434343"/>
                </a:solidFill>
                <a:latin typeface="Montserrat Black" panose="00000A00000000000000" pitchFamily="2" charset="0"/>
              </a:rPr>
              <a:t>East Cairo has the highest average</a:t>
            </a:r>
          </a:p>
          <a:p>
            <a:pPr lvl="1" algn="l"/>
            <a:r>
              <a:rPr lang="en-US" sz="1200" dirty="0">
                <a:solidFill>
                  <a:srgbClr val="434343"/>
                </a:solidFill>
                <a:latin typeface="Montserrat Black" panose="00000A00000000000000" pitchFamily="2" charset="0"/>
                <a:cs typeface="Times New Roman" panose="02020603050405020304" pitchFamily="18" charset="0"/>
              </a:rPr>
              <a:t>price, while Delta has the lowest.</a:t>
            </a:r>
            <a:endParaRPr lang="en-US" sz="1050" dirty="0">
              <a:solidFill>
                <a:srgbClr val="434343"/>
              </a:solidFill>
              <a:latin typeface="Montserrat Black" panose="00000A00000000000000" pitchFamily="2" charset="0"/>
              <a:cs typeface="Times New Roman" panose="02020603050405020304" pitchFamily="18" charset="0"/>
            </a:endParaRPr>
          </a:p>
        </p:txBody>
      </p:sp>
      <p:pic>
        <p:nvPicPr>
          <p:cNvPr id="22" name="Picture 21">
            <a:extLst>
              <a:ext uri="{FF2B5EF4-FFF2-40B4-BE49-F238E27FC236}">
                <a16:creationId xmlns:a16="http://schemas.microsoft.com/office/drawing/2014/main" id="{D9C84E3E-36F0-4793-E6FE-79E1900379CD}"/>
              </a:ext>
            </a:extLst>
          </p:cNvPr>
          <p:cNvPicPr>
            <a:picLocks noChangeAspect="1"/>
          </p:cNvPicPr>
          <p:nvPr/>
        </p:nvPicPr>
        <p:blipFill>
          <a:blip r:embed="rId2"/>
          <a:stretch>
            <a:fillRect/>
          </a:stretch>
        </p:blipFill>
        <p:spPr>
          <a:xfrm>
            <a:off x="790975" y="1680090"/>
            <a:ext cx="4151743" cy="2262423"/>
          </a:xfrm>
          <a:prstGeom prst="rect">
            <a:avLst/>
          </a:prstGeom>
          <a:ln>
            <a:solidFill>
              <a:schemeClr val="accent1">
                <a:lumMod val="50000"/>
              </a:schemeClr>
            </a:solidFill>
          </a:ln>
        </p:spPr>
      </p:pic>
      <p:sp>
        <p:nvSpPr>
          <p:cNvPr id="23" name="Google Shape;173;p16">
            <a:extLst>
              <a:ext uri="{FF2B5EF4-FFF2-40B4-BE49-F238E27FC236}">
                <a16:creationId xmlns:a16="http://schemas.microsoft.com/office/drawing/2014/main" id="{EDD36149-4045-38EA-08E6-CDBBDF817BCA}"/>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1823931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
          <a:extLst>
            <a:ext uri="{FF2B5EF4-FFF2-40B4-BE49-F238E27FC236}">
              <a16:creationId xmlns:a16="http://schemas.microsoft.com/office/drawing/2014/main" id="{EFBF0641-CBEA-84CF-02E4-8B3D10CCA650}"/>
            </a:ext>
          </a:extLst>
        </p:cNvPr>
        <p:cNvGrpSpPr/>
        <p:nvPr/>
      </p:nvGrpSpPr>
      <p:grpSpPr>
        <a:xfrm>
          <a:off x="0" y="0"/>
          <a:ext cx="0" cy="0"/>
          <a:chOff x="0" y="0"/>
          <a:chExt cx="0" cy="0"/>
        </a:xfrm>
      </p:grpSpPr>
      <p:sp>
        <p:nvSpPr>
          <p:cNvPr id="20" name="Google Shape;156;p16">
            <a:extLst>
              <a:ext uri="{FF2B5EF4-FFF2-40B4-BE49-F238E27FC236}">
                <a16:creationId xmlns:a16="http://schemas.microsoft.com/office/drawing/2014/main" id="{CC90BF50-A44B-B073-D974-48DA7C5BE4A3}"/>
              </a:ext>
            </a:extLst>
          </p:cNvPr>
          <p:cNvSpPr/>
          <p:nvPr/>
        </p:nvSpPr>
        <p:spPr>
          <a:xfrm>
            <a:off x="1927783" y="3054594"/>
            <a:ext cx="667512" cy="576072"/>
          </a:xfrm>
          <a:prstGeom prst="ellipse">
            <a:avLst/>
          </a:pr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a:extLst>
              <a:ext uri="{FF2B5EF4-FFF2-40B4-BE49-F238E27FC236}">
                <a16:creationId xmlns:a16="http://schemas.microsoft.com/office/drawing/2014/main" id="{3099FB3F-91CF-D9E3-2365-9AEF3FD191E1}"/>
              </a:ext>
            </a:extLst>
          </p:cNvPr>
          <p:cNvSpPr txBox="1">
            <a:spLocks noGrp="1"/>
          </p:cNvSpPr>
          <p:nvPr>
            <p:ph type="ctrTitle" idx="15"/>
          </p:nvPr>
        </p:nvSpPr>
        <p:spPr>
          <a:xfrm>
            <a:off x="790975" y="636843"/>
            <a:ext cx="5012400" cy="397257"/>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TEAM MEMBERS</a:t>
            </a:r>
          </a:p>
        </p:txBody>
      </p:sp>
      <p:sp>
        <p:nvSpPr>
          <p:cNvPr id="153" name="Google Shape;153;p16">
            <a:extLst>
              <a:ext uri="{FF2B5EF4-FFF2-40B4-BE49-F238E27FC236}">
                <a16:creationId xmlns:a16="http://schemas.microsoft.com/office/drawing/2014/main" id="{07314CB4-136B-AF73-DEFB-2B201FA1A89E}"/>
              </a:ext>
            </a:extLst>
          </p:cNvPr>
          <p:cNvSpPr/>
          <p:nvPr/>
        </p:nvSpPr>
        <p:spPr>
          <a:xfrm>
            <a:off x="133675" y="4292828"/>
            <a:ext cx="657300" cy="6573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a:extLst>
              <a:ext uri="{FF2B5EF4-FFF2-40B4-BE49-F238E27FC236}">
                <a16:creationId xmlns:a16="http://schemas.microsoft.com/office/drawing/2014/main" id="{E869B720-3ECC-FD36-CFF8-D54DB884CA5B}"/>
              </a:ext>
            </a:extLst>
          </p:cNvPr>
          <p:cNvSpPr/>
          <p:nvPr/>
        </p:nvSpPr>
        <p:spPr>
          <a:xfrm>
            <a:off x="6350252" y="1230822"/>
            <a:ext cx="666734" cy="572274"/>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a:extLst>
              <a:ext uri="{FF2B5EF4-FFF2-40B4-BE49-F238E27FC236}">
                <a16:creationId xmlns:a16="http://schemas.microsoft.com/office/drawing/2014/main" id="{5ECEE4C6-C4C5-9363-3A95-EEFB97B999E9}"/>
              </a:ext>
            </a:extLst>
          </p:cNvPr>
          <p:cNvSpPr txBox="1">
            <a:spLocks noGrp="1"/>
          </p:cNvSpPr>
          <p:nvPr>
            <p:ph type="title" idx="2"/>
          </p:nvPr>
        </p:nvSpPr>
        <p:spPr>
          <a:xfrm>
            <a:off x="5933506" y="1225296"/>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solidFill>
                <a:srgbClr val="FFFFFF"/>
              </a:solidFill>
            </a:endParaRPr>
          </a:p>
        </p:txBody>
      </p:sp>
      <p:sp>
        <p:nvSpPr>
          <p:cNvPr id="156" name="Google Shape;156;p16">
            <a:extLst>
              <a:ext uri="{FF2B5EF4-FFF2-40B4-BE49-F238E27FC236}">
                <a16:creationId xmlns:a16="http://schemas.microsoft.com/office/drawing/2014/main" id="{D1AA34C2-7983-C26A-18D6-B827671FDDC0}"/>
              </a:ext>
            </a:extLst>
          </p:cNvPr>
          <p:cNvSpPr/>
          <p:nvPr/>
        </p:nvSpPr>
        <p:spPr>
          <a:xfrm>
            <a:off x="432775" y="4505527"/>
            <a:ext cx="500843" cy="470898"/>
          </a:xfrm>
          <a:prstGeom prst="ellipse">
            <a:avLst/>
          </a:pr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a:extLst>
              <a:ext uri="{FF2B5EF4-FFF2-40B4-BE49-F238E27FC236}">
                <a16:creationId xmlns:a16="http://schemas.microsoft.com/office/drawing/2014/main" id="{EF5AFB11-99CA-8386-934B-48C4A841B652}"/>
              </a:ext>
            </a:extLst>
          </p:cNvPr>
          <p:cNvSpPr txBox="1">
            <a:spLocks noGrp="1"/>
          </p:cNvSpPr>
          <p:nvPr>
            <p:ph type="title" idx="8"/>
          </p:nvPr>
        </p:nvSpPr>
        <p:spPr>
          <a:xfrm>
            <a:off x="1527194" y="3054594"/>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62" name="Google Shape;162;p16">
            <a:extLst>
              <a:ext uri="{FF2B5EF4-FFF2-40B4-BE49-F238E27FC236}">
                <a16:creationId xmlns:a16="http://schemas.microsoft.com/office/drawing/2014/main" id="{272BFB38-BC6B-27D1-A38C-D12435E563C4}"/>
              </a:ext>
            </a:extLst>
          </p:cNvPr>
          <p:cNvSpPr txBox="1">
            <a:spLocks noGrp="1"/>
          </p:cNvSpPr>
          <p:nvPr>
            <p:ph type="ctrTitle" idx="6"/>
          </p:nvPr>
        </p:nvSpPr>
        <p:spPr>
          <a:xfrm>
            <a:off x="1304940" y="3657600"/>
            <a:ext cx="2395728" cy="3931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Mohamed Hakam</a:t>
            </a:r>
            <a:endParaRPr sz="1400" dirty="0"/>
          </a:p>
        </p:txBody>
      </p:sp>
      <p:sp>
        <p:nvSpPr>
          <p:cNvPr id="164" name="Google Shape;164;p16">
            <a:extLst>
              <a:ext uri="{FF2B5EF4-FFF2-40B4-BE49-F238E27FC236}">
                <a16:creationId xmlns:a16="http://schemas.microsoft.com/office/drawing/2014/main" id="{57370771-FF4C-7F5D-317C-021733D9AC24}"/>
              </a:ext>
            </a:extLst>
          </p:cNvPr>
          <p:cNvSpPr txBox="1">
            <a:spLocks noGrp="1"/>
          </p:cNvSpPr>
          <p:nvPr>
            <p:ph type="title" idx="18"/>
          </p:nvPr>
        </p:nvSpPr>
        <p:spPr>
          <a:xfrm>
            <a:off x="1527194" y="1228925"/>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66" name="Google Shape;166;p16">
            <a:extLst>
              <a:ext uri="{FF2B5EF4-FFF2-40B4-BE49-F238E27FC236}">
                <a16:creationId xmlns:a16="http://schemas.microsoft.com/office/drawing/2014/main" id="{FB68B6B3-4D20-B653-5F99-B98397A3BF96}"/>
              </a:ext>
            </a:extLst>
          </p:cNvPr>
          <p:cNvSpPr txBox="1">
            <a:spLocks noGrp="1"/>
          </p:cNvSpPr>
          <p:nvPr>
            <p:ph type="ctrTitle" idx="16"/>
          </p:nvPr>
        </p:nvSpPr>
        <p:spPr>
          <a:xfrm>
            <a:off x="1304940" y="1830304"/>
            <a:ext cx="2392800" cy="39725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dirty="0"/>
              <a:t>Haneen Hossam</a:t>
            </a:r>
            <a:endParaRPr sz="1400" dirty="0"/>
          </a:p>
        </p:txBody>
      </p:sp>
      <p:sp>
        <p:nvSpPr>
          <p:cNvPr id="168" name="Google Shape;168;p16">
            <a:extLst>
              <a:ext uri="{FF2B5EF4-FFF2-40B4-BE49-F238E27FC236}">
                <a16:creationId xmlns:a16="http://schemas.microsoft.com/office/drawing/2014/main" id="{E6DF4541-ECD2-5D64-EE17-1AECE65E4960}"/>
              </a:ext>
            </a:extLst>
          </p:cNvPr>
          <p:cNvSpPr txBox="1">
            <a:spLocks noGrp="1"/>
          </p:cNvSpPr>
          <p:nvPr>
            <p:ph type="ctrTitle" idx="19"/>
          </p:nvPr>
        </p:nvSpPr>
        <p:spPr>
          <a:xfrm>
            <a:off x="5691275" y="3657600"/>
            <a:ext cx="2395728" cy="3931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Ahmed Elkomy</a:t>
            </a:r>
            <a:endParaRPr sz="1400" dirty="0"/>
          </a:p>
        </p:txBody>
      </p:sp>
      <p:sp>
        <p:nvSpPr>
          <p:cNvPr id="170" name="Google Shape;170;p16">
            <a:extLst>
              <a:ext uri="{FF2B5EF4-FFF2-40B4-BE49-F238E27FC236}">
                <a16:creationId xmlns:a16="http://schemas.microsoft.com/office/drawing/2014/main" id="{D3C8BB61-BA8A-C682-B479-9FF6E071C324}"/>
              </a:ext>
            </a:extLst>
          </p:cNvPr>
          <p:cNvSpPr txBox="1">
            <a:spLocks noGrp="1"/>
          </p:cNvSpPr>
          <p:nvPr>
            <p:ph type="title" idx="21"/>
          </p:nvPr>
        </p:nvSpPr>
        <p:spPr>
          <a:xfrm>
            <a:off x="5933506" y="3054594"/>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71" name="Google Shape;171;p16">
            <a:extLst>
              <a:ext uri="{FF2B5EF4-FFF2-40B4-BE49-F238E27FC236}">
                <a16:creationId xmlns:a16="http://schemas.microsoft.com/office/drawing/2014/main" id="{10777CAF-329F-FD76-751D-22BDDF38B292}"/>
              </a:ext>
            </a:extLst>
          </p:cNvPr>
          <p:cNvSpPr txBox="1">
            <a:spLocks noGrp="1"/>
          </p:cNvSpPr>
          <p:nvPr>
            <p:ph type="ctrTitle"/>
          </p:nvPr>
        </p:nvSpPr>
        <p:spPr>
          <a:xfrm>
            <a:off x="5691275" y="1828800"/>
            <a:ext cx="2395728" cy="38879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Hadeel Ayman</a:t>
            </a:r>
            <a:endParaRPr sz="1400" dirty="0"/>
          </a:p>
        </p:txBody>
      </p:sp>
      <p:grpSp>
        <p:nvGrpSpPr>
          <p:cNvPr id="174" name="Google Shape;174;p16">
            <a:extLst>
              <a:ext uri="{FF2B5EF4-FFF2-40B4-BE49-F238E27FC236}">
                <a16:creationId xmlns:a16="http://schemas.microsoft.com/office/drawing/2014/main" id="{D5A89894-F33A-9192-1952-B68F86416886}"/>
              </a:ext>
            </a:extLst>
          </p:cNvPr>
          <p:cNvGrpSpPr/>
          <p:nvPr/>
        </p:nvGrpSpPr>
        <p:grpSpPr>
          <a:xfrm>
            <a:off x="8229646" y="3183594"/>
            <a:ext cx="1038447" cy="2176554"/>
            <a:chOff x="2106350" y="2477950"/>
            <a:chExt cx="872425" cy="1828576"/>
          </a:xfrm>
        </p:grpSpPr>
        <p:sp>
          <p:nvSpPr>
            <p:cNvPr id="175" name="Google Shape;175;p16">
              <a:extLst>
                <a:ext uri="{FF2B5EF4-FFF2-40B4-BE49-F238E27FC236}">
                  <a16:creationId xmlns:a16="http://schemas.microsoft.com/office/drawing/2014/main" id="{5875E700-37D8-D91C-EE7E-83CC2C1E6065}"/>
                </a:ext>
              </a:extLst>
            </p:cNvPr>
            <p:cNvSpPr/>
            <p:nvPr/>
          </p:nvSpPr>
          <p:spPr>
            <a:xfrm>
              <a:off x="2106350" y="2477950"/>
              <a:ext cx="872425" cy="1131600"/>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a:extLst>
                <a:ext uri="{FF2B5EF4-FFF2-40B4-BE49-F238E27FC236}">
                  <a16:creationId xmlns:a16="http://schemas.microsoft.com/office/drawing/2014/main" id="{02FA5C1F-1C91-9FD1-9D0E-DCE39D663FDB}"/>
                </a:ext>
              </a:extLst>
            </p:cNvPr>
            <p:cNvSpPr/>
            <p:nvPr/>
          </p:nvSpPr>
          <p:spPr>
            <a:xfrm>
              <a:off x="2366600" y="3007376"/>
              <a:ext cx="343900" cy="1299150"/>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6">
            <a:extLst>
              <a:ext uri="{FF2B5EF4-FFF2-40B4-BE49-F238E27FC236}">
                <a16:creationId xmlns:a16="http://schemas.microsoft.com/office/drawing/2014/main" id="{9D58A34D-C2E1-28E2-6974-E019C8DD41F2}"/>
              </a:ext>
            </a:extLst>
          </p:cNvPr>
          <p:cNvGrpSpPr/>
          <p:nvPr/>
        </p:nvGrpSpPr>
        <p:grpSpPr>
          <a:xfrm>
            <a:off x="8084918" y="4138811"/>
            <a:ext cx="755602" cy="1299808"/>
            <a:chOff x="5609750" y="3138575"/>
            <a:chExt cx="634800" cy="1092000"/>
          </a:xfrm>
        </p:grpSpPr>
        <p:sp>
          <p:nvSpPr>
            <p:cNvPr id="178" name="Google Shape;178;p16">
              <a:extLst>
                <a:ext uri="{FF2B5EF4-FFF2-40B4-BE49-F238E27FC236}">
                  <a16:creationId xmlns:a16="http://schemas.microsoft.com/office/drawing/2014/main" id="{7E7D3953-9021-F2FE-419F-62EC869506A5}"/>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a:extLst>
                <a:ext uri="{FF2B5EF4-FFF2-40B4-BE49-F238E27FC236}">
                  <a16:creationId xmlns:a16="http://schemas.microsoft.com/office/drawing/2014/main" id="{87378C7B-8C44-8BB2-1270-23D0A5A4BB0D}"/>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3;p16">
            <a:extLst>
              <a:ext uri="{FF2B5EF4-FFF2-40B4-BE49-F238E27FC236}">
                <a16:creationId xmlns:a16="http://schemas.microsoft.com/office/drawing/2014/main" id="{A779C224-D565-7CD6-3066-C730DCCB0330}"/>
              </a:ext>
            </a:extLst>
          </p:cNvPr>
          <p:cNvSpPr txBox="1">
            <a:spLocks/>
          </p:cNvSpPr>
          <p:nvPr/>
        </p:nvSpPr>
        <p:spPr>
          <a:xfrm>
            <a:off x="7068496" y="-38754"/>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752675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93426-F4CC-CB34-63EE-2580023C6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F3A024-874E-AD46-EAF0-439CC47C795A}"/>
              </a:ext>
            </a:extLst>
          </p:cNvPr>
          <p:cNvSpPr>
            <a:spLocks noGrp="1"/>
          </p:cNvSpPr>
          <p:nvPr>
            <p:ph type="ctrTitle"/>
          </p:nvPr>
        </p:nvSpPr>
        <p:spPr/>
        <p:txBody>
          <a:bodyPr/>
          <a:lstStyle/>
          <a:p>
            <a:r>
              <a:rPr lang="en" sz="1200" dirty="0"/>
              <a:t>Key Insights of Average </a:t>
            </a:r>
            <a:r>
              <a:rPr lang="en-US" sz="1200" dirty="0"/>
              <a:t>Area and Average Price by Level</a:t>
            </a:r>
            <a:endParaRPr lang="en-US" dirty="0"/>
          </a:p>
        </p:txBody>
      </p:sp>
      <p:sp>
        <p:nvSpPr>
          <p:cNvPr id="3" name="Google Shape;1840;p40">
            <a:extLst>
              <a:ext uri="{FF2B5EF4-FFF2-40B4-BE49-F238E27FC236}">
                <a16:creationId xmlns:a16="http://schemas.microsoft.com/office/drawing/2014/main" id="{EAFC9FD6-1ECD-954E-2856-8AFEB2B05C7A}"/>
              </a:ext>
            </a:extLst>
          </p:cNvPr>
          <p:cNvSpPr txBox="1">
            <a:spLocks/>
          </p:cNvSpPr>
          <p:nvPr/>
        </p:nvSpPr>
        <p:spPr>
          <a:xfrm>
            <a:off x="4884419" y="1559916"/>
            <a:ext cx="4050817" cy="29854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buFont typeface="Arial" panose="020B0604020202020204" pitchFamily="34" charset="0"/>
              <a:buChar char="•"/>
            </a:pPr>
            <a:r>
              <a:rPr lang="en-US" sz="1200" dirty="0">
                <a:solidFill>
                  <a:srgbClr val="434343"/>
                </a:solidFill>
                <a:latin typeface="Montserrat Black" panose="00000A00000000000000" pitchFamily="2" charset="0"/>
              </a:rPr>
              <a:t>The chart compares Average Area and Average Price by building level:</a:t>
            </a:r>
          </a:p>
          <a:p>
            <a:pPr algn="l"/>
            <a:endParaRPr lang="en-US" sz="1200" dirty="0">
              <a:solidFill>
                <a:srgbClr val="434343"/>
              </a:solidFill>
              <a:latin typeface="Montserrat Black" panose="00000A00000000000000" pitchFamily="2" charset="0"/>
            </a:endParaRPr>
          </a:p>
          <a:p>
            <a:pPr algn="l"/>
            <a:r>
              <a:rPr lang="en-US" sz="1100" dirty="0">
                <a:solidFill>
                  <a:srgbClr val="434343"/>
                </a:solidFill>
                <a:latin typeface="Montserrat Black" panose="00000A00000000000000" pitchFamily="2" charset="0"/>
              </a:rPr>
              <a:t>For levels 1st to 9th, both area and price remain relatively stable.</a:t>
            </a:r>
          </a:p>
          <a:p>
            <a:pPr algn="l"/>
            <a:r>
              <a:rPr lang="en-US" sz="1100" dirty="0">
                <a:solidFill>
                  <a:srgbClr val="434343"/>
                </a:solidFill>
                <a:latin typeface="Montserrat Black" panose="00000A00000000000000" pitchFamily="2" charset="0"/>
              </a:rPr>
              <a:t>On the Highest level, there is a sharp spike in both average area and price, reaching up to 300-meter square in area and 5M EGP in price.</a:t>
            </a:r>
          </a:p>
          <a:p>
            <a:pPr algn="l"/>
            <a:r>
              <a:rPr lang="en-US" sz="1100" dirty="0">
                <a:solidFill>
                  <a:srgbClr val="434343"/>
                </a:solidFill>
                <a:latin typeface="Montserrat Black" panose="00000A00000000000000" pitchFamily="2" charset="0"/>
              </a:rPr>
              <a:t>The Ground level shows no significant change in either measure.</a:t>
            </a:r>
          </a:p>
          <a:p>
            <a:pPr algn="l"/>
            <a:r>
              <a:rPr lang="en-US" sz="1100" dirty="0">
                <a:solidFill>
                  <a:srgbClr val="434343"/>
                </a:solidFill>
                <a:latin typeface="Montserrat Black" panose="00000A00000000000000" pitchFamily="2" charset="0"/>
              </a:rPr>
              <a:t>The highest level has the largest area and price, while other levels remain consistent.</a:t>
            </a:r>
          </a:p>
        </p:txBody>
      </p:sp>
      <p:grpSp>
        <p:nvGrpSpPr>
          <p:cNvPr id="6" name="Google Shape;2446;p60">
            <a:extLst>
              <a:ext uri="{FF2B5EF4-FFF2-40B4-BE49-F238E27FC236}">
                <a16:creationId xmlns:a16="http://schemas.microsoft.com/office/drawing/2014/main" id="{855C8723-C256-4E8F-FA25-07463396193F}"/>
              </a:ext>
            </a:extLst>
          </p:cNvPr>
          <p:cNvGrpSpPr/>
          <p:nvPr/>
        </p:nvGrpSpPr>
        <p:grpSpPr>
          <a:xfrm>
            <a:off x="8181538" y="175260"/>
            <a:ext cx="867920" cy="458891"/>
            <a:chOff x="6526311" y="1201576"/>
            <a:chExt cx="1644077" cy="799437"/>
          </a:xfrm>
        </p:grpSpPr>
        <p:sp>
          <p:nvSpPr>
            <p:cNvPr id="9" name="Google Shape;2447;p60">
              <a:extLst>
                <a:ext uri="{FF2B5EF4-FFF2-40B4-BE49-F238E27FC236}">
                  <a16:creationId xmlns:a16="http://schemas.microsoft.com/office/drawing/2014/main" id="{2D67BD94-269B-32C4-13BF-7B73B40F85F7}"/>
                </a:ext>
              </a:extLst>
            </p:cNvPr>
            <p:cNvSpPr/>
            <p:nvPr/>
          </p:nvSpPr>
          <p:spPr>
            <a:xfrm>
              <a:off x="6526311" y="1306513"/>
              <a:ext cx="1644077" cy="694501"/>
            </a:xfrm>
            <a:custGeom>
              <a:avLst/>
              <a:gdLst/>
              <a:ahLst/>
              <a:cxnLst/>
              <a:rect l="l" t="t" r="r" b="b"/>
              <a:pathLst>
                <a:path w="26818" h="11330" extrusionOk="0">
                  <a:moveTo>
                    <a:pt x="1" y="1"/>
                  </a:moveTo>
                  <a:lnTo>
                    <a:pt x="1" y="11329"/>
                  </a:lnTo>
                  <a:lnTo>
                    <a:pt x="26818" y="11329"/>
                  </a:lnTo>
                  <a:lnTo>
                    <a:pt x="26818" y="10928"/>
                  </a:lnTo>
                  <a:lnTo>
                    <a:pt x="427" y="10928"/>
                  </a:ln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48;p60">
              <a:extLst>
                <a:ext uri="{FF2B5EF4-FFF2-40B4-BE49-F238E27FC236}">
                  <a16:creationId xmlns:a16="http://schemas.microsoft.com/office/drawing/2014/main" id="{6A21310B-C1DD-7553-1E26-774D3F750853}"/>
                </a:ext>
              </a:extLst>
            </p:cNvPr>
            <p:cNvSpPr/>
            <p:nvPr/>
          </p:nvSpPr>
          <p:spPr>
            <a:xfrm>
              <a:off x="6611548" y="1201576"/>
              <a:ext cx="1346970" cy="666984"/>
            </a:xfrm>
            <a:custGeom>
              <a:avLst/>
              <a:gdLst/>
              <a:ahLst/>
              <a:cxnLst/>
              <a:rect l="l" t="t" r="r" b="b"/>
              <a:pathLst>
                <a:path w="30252" h="14980" extrusionOk="0">
                  <a:moveTo>
                    <a:pt x="22116" y="1"/>
                  </a:moveTo>
                  <a:cubicBezTo>
                    <a:pt x="19905" y="1"/>
                    <a:pt x="19649" y="2529"/>
                    <a:pt x="17995" y="3200"/>
                  </a:cubicBezTo>
                  <a:cubicBezTo>
                    <a:pt x="17712" y="3321"/>
                    <a:pt x="17456" y="3372"/>
                    <a:pt x="17221" y="3372"/>
                  </a:cubicBezTo>
                  <a:cubicBezTo>
                    <a:pt x="16039" y="3372"/>
                    <a:pt x="15343" y="2080"/>
                    <a:pt x="13985" y="1746"/>
                  </a:cubicBezTo>
                  <a:cubicBezTo>
                    <a:pt x="13730" y="1681"/>
                    <a:pt x="13477" y="1652"/>
                    <a:pt x="13225" y="1652"/>
                  </a:cubicBezTo>
                  <a:cubicBezTo>
                    <a:pt x="11449" y="1652"/>
                    <a:pt x="9767" y="3081"/>
                    <a:pt x="8296" y="3125"/>
                  </a:cubicBezTo>
                  <a:cubicBezTo>
                    <a:pt x="8287" y="3125"/>
                    <a:pt x="8278" y="3125"/>
                    <a:pt x="8269" y="3125"/>
                  </a:cubicBezTo>
                  <a:cubicBezTo>
                    <a:pt x="6933" y="3125"/>
                    <a:pt x="6228" y="1268"/>
                    <a:pt x="4286" y="894"/>
                  </a:cubicBezTo>
                  <a:cubicBezTo>
                    <a:pt x="3919" y="824"/>
                    <a:pt x="3584" y="792"/>
                    <a:pt x="3277" y="792"/>
                  </a:cubicBezTo>
                  <a:cubicBezTo>
                    <a:pt x="289" y="792"/>
                    <a:pt x="0" y="3801"/>
                    <a:pt x="0" y="3801"/>
                  </a:cubicBezTo>
                  <a:lnTo>
                    <a:pt x="12081" y="11295"/>
                  </a:lnTo>
                  <a:lnTo>
                    <a:pt x="29975" y="14979"/>
                  </a:lnTo>
                  <a:lnTo>
                    <a:pt x="30251" y="4102"/>
                  </a:lnTo>
                  <a:cubicBezTo>
                    <a:pt x="30199" y="3236"/>
                    <a:pt x="29882" y="2991"/>
                    <a:pt x="29405" y="2991"/>
                  </a:cubicBezTo>
                  <a:cubicBezTo>
                    <a:pt x="28783" y="2991"/>
                    <a:pt x="27889" y="3408"/>
                    <a:pt x="26955" y="3408"/>
                  </a:cubicBezTo>
                  <a:cubicBezTo>
                    <a:pt x="26885" y="3408"/>
                    <a:pt x="26814" y="3406"/>
                    <a:pt x="26742" y="3400"/>
                  </a:cubicBezTo>
                  <a:cubicBezTo>
                    <a:pt x="25013" y="3300"/>
                    <a:pt x="24888" y="268"/>
                    <a:pt x="22432" y="17"/>
                  </a:cubicBezTo>
                  <a:cubicBezTo>
                    <a:pt x="22322" y="6"/>
                    <a:pt x="22217" y="1"/>
                    <a:pt x="22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49;p60">
              <a:extLst>
                <a:ext uri="{FF2B5EF4-FFF2-40B4-BE49-F238E27FC236}">
                  <a16:creationId xmlns:a16="http://schemas.microsoft.com/office/drawing/2014/main" id="{88C31C68-4161-4914-A02C-561E965E3463}"/>
                </a:ext>
              </a:extLst>
            </p:cNvPr>
            <p:cNvSpPr/>
            <p:nvPr/>
          </p:nvSpPr>
          <p:spPr>
            <a:xfrm>
              <a:off x="6611548" y="1230161"/>
              <a:ext cx="1342473" cy="685284"/>
            </a:xfrm>
            <a:custGeom>
              <a:avLst/>
              <a:gdLst/>
              <a:ahLst/>
              <a:cxnLst/>
              <a:rect l="l" t="t" r="r" b="b"/>
              <a:pathLst>
                <a:path w="30151" h="15391" extrusionOk="0">
                  <a:moveTo>
                    <a:pt x="7548" y="0"/>
                  </a:moveTo>
                  <a:cubicBezTo>
                    <a:pt x="5389" y="0"/>
                    <a:pt x="5054" y="2169"/>
                    <a:pt x="2832" y="2758"/>
                  </a:cubicBezTo>
                  <a:cubicBezTo>
                    <a:pt x="1539" y="3119"/>
                    <a:pt x="778" y="3191"/>
                    <a:pt x="376" y="3191"/>
                  </a:cubicBezTo>
                  <a:cubicBezTo>
                    <a:pt x="109" y="3191"/>
                    <a:pt x="0" y="3159"/>
                    <a:pt x="0" y="3159"/>
                  </a:cubicBezTo>
                  <a:lnTo>
                    <a:pt x="0" y="15390"/>
                  </a:lnTo>
                  <a:lnTo>
                    <a:pt x="30151" y="15390"/>
                  </a:lnTo>
                  <a:lnTo>
                    <a:pt x="30051" y="6367"/>
                  </a:lnTo>
                  <a:cubicBezTo>
                    <a:pt x="29575" y="6552"/>
                    <a:pt x="28892" y="7337"/>
                    <a:pt x="27985" y="7337"/>
                  </a:cubicBezTo>
                  <a:cubicBezTo>
                    <a:pt x="27412" y="7337"/>
                    <a:pt x="26748" y="7023"/>
                    <a:pt x="25990" y="6042"/>
                  </a:cubicBezTo>
                  <a:cubicBezTo>
                    <a:pt x="24500" y="4111"/>
                    <a:pt x="23009" y="3391"/>
                    <a:pt x="21574" y="3391"/>
                  </a:cubicBezTo>
                  <a:cubicBezTo>
                    <a:pt x="21127" y="3391"/>
                    <a:pt x="20685" y="3460"/>
                    <a:pt x="20251" y="3585"/>
                  </a:cubicBezTo>
                  <a:cubicBezTo>
                    <a:pt x="18246" y="4137"/>
                    <a:pt x="17394" y="6493"/>
                    <a:pt x="14161" y="6568"/>
                  </a:cubicBezTo>
                  <a:cubicBezTo>
                    <a:pt x="14134" y="6569"/>
                    <a:pt x="14108" y="6569"/>
                    <a:pt x="14081" y="6569"/>
                  </a:cubicBezTo>
                  <a:cubicBezTo>
                    <a:pt x="10932" y="6569"/>
                    <a:pt x="11155" y="648"/>
                    <a:pt x="8296" y="77"/>
                  </a:cubicBezTo>
                  <a:cubicBezTo>
                    <a:pt x="8024" y="24"/>
                    <a:pt x="7776" y="0"/>
                    <a:pt x="7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50;p60">
              <a:extLst>
                <a:ext uri="{FF2B5EF4-FFF2-40B4-BE49-F238E27FC236}">
                  <a16:creationId xmlns:a16="http://schemas.microsoft.com/office/drawing/2014/main" id="{05A0E32B-13AC-237F-6AA0-EDE916320F72}"/>
                </a:ext>
              </a:extLst>
            </p:cNvPr>
            <p:cNvSpPr/>
            <p:nvPr/>
          </p:nvSpPr>
          <p:spPr>
            <a:xfrm>
              <a:off x="6611548" y="1420902"/>
              <a:ext cx="1346970" cy="494539"/>
            </a:xfrm>
            <a:custGeom>
              <a:avLst/>
              <a:gdLst/>
              <a:ahLst/>
              <a:cxnLst/>
              <a:rect l="l" t="t" r="r" b="b"/>
              <a:pathLst>
                <a:path w="30252" h="11107" extrusionOk="0">
                  <a:moveTo>
                    <a:pt x="14272" y="0"/>
                  </a:moveTo>
                  <a:cubicBezTo>
                    <a:pt x="12918" y="0"/>
                    <a:pt x="11646" y="1023"/>
                    <a:pt x="10752" y="2159"/>
                  </a:cubicBezTo>
                  <a:cubicBezTo>
                    <a:pt x="9631" y="3603"/>
                    <a:pt x="8567" y="6086"/>
                    <a:pt x="7003" y="6086"/>
                  </a:cubicBezTo>
                  <a:cubicBezTo>
                    <a:pt x="6505" y="6086"/>
                    <a:pt x="5956" y="5834"/>
                    <a:pt x="5339" y="5216"/>
                  </a:cubicBezTo>
                  <a:cubicBezTo>
                    <a:pt x="3688" y="3566"/>
                    <a:pt x="1944" y="3273"/>
                    <a:pt x="915" y="3273"/>
                  </a:cubicBezTo>
                  <a:cubicBezTo>
                    <a:pt x="350" y="3273"/>
                    <a:pt x="0" y="3362"/>
                    <a:pt x="0" y="3362"/>
                  </a:cubicBezTo>
                  <a:lnTo>
                    <a:pt x="0" y="11106"/>
                  </a:lnTo>
                  <a:lnTo>
                    <a:pt x="30151" y="11106"/>
                  </a:lnTo>
                  <a:lnTo>
                    <a:pt x="30251" y="154"/>
                  </a:lnTo>
                  <a:cubicBezTo>
                    <a:pt x="29801" y="90"/>
                    <a:pt x="29383" y="60"/>
                    <a:pt x="28994" y="60"/>
                  </a:cubicBezTo>
                  <a:cubicBezTo>
                    <a:pt x="24176" y="60"/>
                    <a:pt x="23763" y="4627"/>
                    <a:pt x="22256" y="6018"/>
                  </a:cubicBezTo>
                  <a:cubicBezTo>
                    <a:pt x="21852" y="6398"/>
                    <a:pt x="21490" y="6579"/>
                    <a:pt x="21138" y="6579"/>
                  </a:cubicBezTo>
                  <a:cubicBezTo>
                    <a:pt x="20095" y="6579"/>
                    <a:pt x="19137" y="4983"/>
                    <a:pt x="17394" y="2209"/>
                  </a:cubicBezTo>
                  <a:cubicBezTo>
                    <a:pt x="16394" y="600"/>
                    <a:pt x="15309" y="0"/>
                    <a:pt x="14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a:extLst>
              <a:ext uri="{FF2B5EF4-FFF2-40B4-BE49-F238E27FC236}">
                <a16:creationId xmlns:a16="http://schemas.microsoft.com/office/drawing/2014/main" id="{37436141-283F-D34A-D0DC-C22BBD99D9E4}"/>
              </a:ext>
            </a:extLst>
          </p:cNvPr>
          <p:cNvPicPr>
            <a:picLocks noChangeAspect="1"/>
          </p:cNvPicPr>
          <p:nvPr/>
        </p:nvPicPr>
        <p:blipFill>
          <a:blip r:embed="rId2"/>
          <a:stretch>
            <a:fillRect/>
          </a:stretch>
        </p:blipFill>
        <p:spPr>
          <a:xfrm>
            <a:off x="965495" y="1628676"/>
            <a:ext cx="3781765" cy="2366325"/>
          </a:xfrm>
          <a:prstGeom prst="rect">
            <a:avLst/>
          </a:prstGeom>
          <a:ln>
            <a:solidFill>
              <a:schemeClr val="tx2">
                <a:lumMod val="50000"/>
              </a:schemeClr>
            </a:solidFill>
          </a:ln>
        </p:spPr>
      </p:pic>
      <p:sp>
        <p:nvSpPr>
          <p:cNvPr id="15" name="Google Shape;173;p16">
            <a:extLst>
              <a:ext uri="{FF2B5EF4-FFF2-40B4-BE49-F238E27FC236}">
                <a16:creationId xmlns:a16="http://schemas.microsoft.com/office/drawing/2014/main" id="{7472D40C-1827-049D-063D-31D2394402F8}"/>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1588740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74C09-7022-B178-FB05-FF9BA18ADA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03796-7DAC-B1B5-97F9-41D5ED7FCD41}"/>
              </a:ext>
            </a:extLst>
          </p:cNvPr>
          <p:cNvSpPr>
            <a:spLocks noGrp="1"/>
          </p:cNvSpPr>
          <p:nvPr>
            <p:ph type="ctrTitle"/>
          </p:nvPr>
        </p:nvSpPr>
        <p:spPr/>
        <p:txBody>
          <a:bodyPr/>
          <a:lstStyle/>
          <a:p>
            <a:r>
              <a:rPr lang="en" sz="1200" dirty="0"/>
              <a:t>Key Insights of Number of Units by Delivery </a:t>
            </a:r>
            <a:r>
              <a:rPr lang="en-US" sz="1200" dirty="0"/>
              <a:t>Year</a:t>
            </a:r>
            <a:endParaRPr lang="en-US" dirty="0"/>
          </a:p>
        </p:txBody>
      </p:sp>
      <p:sp>
        <p:nvSpPr>
          <p:cNvPr id="3" name="Google Shape;1840;p40">
            <a:extLst>
              <a:ext uri="{FF2B5EF4-FFF2-40B4-BE49-F238E27FC236}">
                <a16:creationId xmlns:a16="http://schemas.microsoft.com/office/drawing/2014/main" id="{621554DC-5ABE-23AC-970A-29C7692974AE}"/>
              </a:ext>
            </a:extLst>
          </p:cNvPr>
          <p:cNvSpPr txBox="1">
            <a:spLocks/>
          </p:cNvSpPr>
          <p:nvPr/>
        </p:nvSpPr>
        <p:spPr>
          <a:xfrm>
            <a:off x="4884419" y="1559916"/>
            <a:ext cx="3990257" cy="2660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buFont typeface="Arial" panose="020B0604020202020204" pitchFamily="34" charset="0"/>
              <a:buChar char="•"/>
            </a:pPr>
            <a:r>
              <a:rPr lang="en-US" sz="1200" dirty="0">
                <a:solidFill>
                  <a:srgbClr val="434343"/>
                </a:solidFill>
                <a:latin typeface="Montserrat Black" panose="00000A00000000000000" pitchFamily="2" charset="0"/>
              </a:rPr>
              <a:t>The chart shows units by delivery year:</a:t>
            </a:r>
          </a:p>
          <a:p>
            <a:pPr algn="l">
              <a:buFont typeface="Arial" panose="020B0604020202020204" pitchFamily="34" charset="0"/>
              <a:buChar char="•"/>
            </a:pPr>
            <a:endParaRPr lang="en-US" sz="1200" dirty="0">
              <a:solidFill>
                <a:srgbClr val="434343"/>
              </a:solidFill>
              <a:latin typeface="Montserrat Black" panose="00000A00000000000000" pitchFamily="2" charset="0"/>
            </a:endParaRPr>
          </a:p>
          <a:p>
            <a:pPr marL="139700" indent="0" algn="l"/>
            <a:r>
              <a:rPr lang="en-US" sz="1200" dirty="0">
                <a:solidFill>
                  <a:srgbClr val="434343"/>
                </a:solidFill>
                <a:latin typeface="Montserrat Black" panose="00000A00000000000000" pitchFamily="2" charset="0"/>
              </a:rPr>
              <a:t>2022 and 2023 have low, stable unit deliveries.</a:t>
            </a:r>
          </a:p>
          <a:p>
            <a:pPr marL="139700" indent="0" algn="l"/>
            <a:r>
              <a:rPr lang="en-US" sz="1200" dirty="0">
                <a:solidFill>
                  <a:srgbClr val="434343"/>
                </a:solidFill>
                <a:latin typeface="Montserrat Black" panose="00000A00000000000000" pitchFamily="2" charset="0"/>
              </a:rPr>
              <a:t>A sharp peak occurs in 2024, reaching nearly 20K units.</a:t>
            </a:r>
          </a:p>
          <a:p>
            <a:pPr marL="139700" indent="0" algn="l"/>
            <a:r>
              <a:rPr lang="en-US" sz="1200" dirty="0">
                <a:solidFill>
                  <a:srgbClr val="434343"/>
                </a:solidFill>
                <a:latin typeface="Montserrat Black" panose="00000A00000000000000" pitchFamily="2" charset="0"/>
              </a:rPr>
              <a:t>Unit deliveries drop significantly in 2025 and 2026, stabilizing at around 5K.</a:t>
            </a:r>
          </a:p>
          <a:p>
            <a:pPr marL="139700" indent="0" algn="l"/>
            <a:r>
              <a:rPr lang="en-US" sz="1200" dirty="0">
                <a:solidFill>
                  <a:srgbClr val="434343"/>
                </a:solidFill>
                <a:latin typeface="Montserrat Black" panose="00000A00000000000000" pitchFamily="2" charset="0"/>
              </a:rPr>
              <a:t>2024 is the standout year with the most deliveries.</a:t>
            </a:r>
          </a:p>
        </p:txBody>
      </p:sp>
      <p:grpSp>
        <p:nvGrpSpPr>
          <p:cNvPr id="6" name="Google Shape;2446;p60">
            <a:extLst>
              <a:ext uri="{FF2B5EF4-FFF2-40B4-BE49-F238E27FC236}">
                <a16:creationId xmlns:a16="http://schemas.microsoft.com/office/drawing/2014/main" id="{AB173D69-0C0F-FA04-544F-5121CBC25277}"/>
              </a:ext>
            </a:extLst>
          </p:cNvPr>
          <p:cNvGrpSpPr/>
          <p:nvPr/>
        </p:nvGrpSpPr>
        <p:grpSpPr>
          <a:xfrm>
            <a:off x="8181538" y="175260"/>
            <a:ext cx="867920" cy="458891"/>
            <a:chOff x="6526311" y="1201576"/>
            <a:chExt cx="1644077" cy="799437"/>
          </a:xfrm>
        </p:grpSpPr>
        <p:sp>
          <p:nvSpPr>
            <p:cNvPr id="9" name="Google Shape;2447;p60">
              <a:extLst>
                <a:ext uri="{FF2B5EF4-FFF2-40B4-BE49-F238E27FC236}">
                  <a16:creationId xmlns:a16="http://schemas.microsoft.com/office/drawing/2014/main" id="{7E2F8C22-B073-107D-532B-83FAF4B039A0}"/>
                </a:ext>
              </a:extLst>
            </p:cNvPr>
            <p:cNvSpPr/>
            <p:nvPr/>
          </p:nvSpPr>
          <p:spPr>
            <a:xfrm>
              <a:off x="6526311" y="1306513"/>
              <a:ext cx="1644077" cy="694501"/>
            </a:xfrm>
            <a:custGeom>
              <a:avLst/>
              <a:gdLst/>
              <a:ahLst/>
              <a:cxnLst/>
              <a:rect l="l" t="t" r="r" b="b"/>
              <a:pathLst>
                <a:path w="26818" h="11330" extrusionOk="0">
                  <a:moveTo>
                    <a:pt x="1" y="1"/>
                  </a:moveTo>
                  <a:lnTo>
                    <a:pt x="1" y="11329"/>
                  </a:lnTo>
                  <a:lnTo>
                    <a:pt x="26818" y="11329"/>
                  </a:lnTo>
                  <a:lnTo>
                    <a:pt x="26818" y="10928"/>
                  </a:lnTo>
                  <a:lnTo>
                    <a:pt x="427" y="10928"/>
                  </a:ln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48;p60">
              <a:extLst>
                <a:ext uri="{FF2B5EF4-FFF2-40B4-BE49-F238E27FC236}">
                  <a16:creationId xmlns:a16="http://schemas.microsoft.com/office/drawing/2014/main" id="{A7F46E24-EFD3-3272-880E-A8DEE56593BA}"/>
                </a:ext>
              </a:extLst>
            </p:cNvPr>
            <p:cNvSpPr/>
            <p:nvPr/>
          </p:nvSpPr>
          <p:spPr>
            <a:xfrm>
              <a:off x="6611548" y="1201576"/>
              <a:ext cx="1346970" cy="666984"/>
            </a:xfrm>
            <a:custGeom>
              <a:avLst/>
              <a:gdLst/>
              <a:ahLst/>
              <a:cxnLst/>
              <a:rect l="l" t="t" r="r" b="b"/>
              <a:pathLst>
                <a:path w="30252" h="14980" extrusionOk="0">
                  <a:moveTo>
                    <a:pt x="22116" y="1"/>
                  </a:moveTo>
                  <a:cubicBezTo>
                    <a:pt x="19905" y="1"/>
                    <a:pt x="19649" y="2529"/>
                    <a:pt x="17995" y="3200"/>
                  </a:cubicBezTo>
                  <a:cubicBezTo>
                    <a:pt x="17712" y="3321"/>
                    <a:pt x="17456" y="3372"/>
                    <a:pt x="17221" y="3372"/>
                  </a:cubicBezTo>
                  <a:cubicBezTo>
                    <a:pt x="16039" y="3372"/>
                    <a:pt x="15343" y="2080"/>
                    <a:pt x="13985" y="1746"/>
                  </a:cubicBezTo>
                  <a:cubicBezTo>
                    <a:pt x="13730" y="1681"/>
                    <a:pt x="13477" y="1652"/>
                    <a:pt x="13225" y="1652"/>
                  </a:cubicBezTo>
                  <a:cubicBezTo>
                    <a:pt x="11449" y="1652"/>
                    <a:pt x="9767" y="3081"/>
                    <a:pt x="8296" y="3125"/>
                  </a:cubicBezTo>
                  <a:cubicBezTo>
                    <a:pt x="8287" y="3125"/>
                    <a:pt x="8278" y="3125"/>
                    <a:pt x="8269" y="3125"/>
                  </a:cubicBezTo>
                  <a:cubicBezTo>
                    <a:pt x="6933" y="3125"/>
                    <a:pt x="6228" y="1268"/>
                    <a:pt x="4286" y="894"/>
                  </a:cubicBezTo>
                  <a:cubicBezTo>
                    <a:pt x="3919" y="824"/>
                    <a:pt x="3584" y="792"/>
                    <a:pt x="3277" y="792"/>
                  </a:cubicBezTo>
                  <a:cubicBezTo>
                    <a:pt x="289" y="792"/>
                    <a:pt x="0" y="3801"/>
                    <a:pt x="0" y="3801"/>
                  </a:cubicBezTo>
                  <a:lnTo>
                    <a:pt x="12081" y="11295"/>
                  </a:lnTo>
                  <a:lnTo>
                    <a:pt x="29975" y="14979"/>
                  </a:lnTo>
                  <a:lnTo>
                    <a:pt x="30251" y="4102"/>
                  </a:lnTo>
                  <a:cubicBezTo>
                    <a:pt x="30199" y="3236"/>
                    <a:pt x="29882" y="2991"/>
                    <a:pt x="29405" y="2991"/>
                  </a:cubicBezTo>
                  <a:cubicBezTo>
                    <a:pt x="28783" y="2991"/>
                    <a:pt x="27889" y="3408"/>
                    <a:pt x="26955" y="3408"/>
                  </a:cubicBezTo>
                  <a:cubicBezTo>
                    <a:pt x="26885" y="3408"/>
                    <a:pt x="26814" y="3406"/>
                    <a:pt x="26742" y="3400"/>
                  </a:cubicBezTo>
                  <a:cubicBezTo>
                    <a:pt x="25013" y="3300"/>
                    <a:pt x="24888" y="268"/>
                    <a:pt x="22432" y="17"/>
                  </a:cubicBezTo>
                  <a:cubicBezTo>
                    <a:pt x="22322" y="6"/>
                    <a:pt x="22217" y="1"/>
                    <a:pt x="22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49;p60">
              <a:extLst>
                <a:ext uri="{FF2B5EF4-FFF2-40B4-BE49-F238E27FC236}">
                  <a16:creationId xmlns:a16="http://schemas.microsoft.com/office/drawing/2014/main" id="{4A513A00-ACC8-6C2D-BD02-F950BF207AC8}"/>
                </a:ext>
              </a:extLst>
            </p:cNvPr>
            <p:cNvSpPr/>
            <p:nvPr/>
          </p:nvSpPr>
          <p:spPr>
            <a:xfrm>
              <a:off x="6611548" y="1230161"/>
              <a:ext cx="1342473" cy="685284"/>
            </a:xfrm>
            <a:custGeom>
              <a:avLst/>
              <a:gdLst/>
              <a:ahLst/>
              <a:cxnLst/>
              <a:rect l="l" t="t" r="r" b="b"/>
              <a:pathLst>
                <a:path w="30151" h="15391" extrusionOk="0">
                  <a:moveTo>
                    <a:pt x="7548" y="0"/>
                  </a:moveTo>
                  <a:cubicBezTo>
                    <a:pt x="5389" y="0"/>
                    <a:pt x="5054" y="2169"/>
                    <a:pt x="2832" y="2758"/>
                  </a:cubicBezTo>
                  <a:cubicBezTo>
                    <a:pt x="1539" y="3119"/>
                    <a:pt x="778" y="3191"/>
                    <a:pt x="376" y="3191"/>
                  </a:cubicBezTo>
                  <a:cubicBezTo>
                    <a:pt x="109" y="3191"/>
                    <a:pt x="0" y="3159"/>
                    <a:pt x="0" y="3159"/>
                  </a:cubicBezTo>
                  <a:lnTo>
                    <a:pt x="0" y="15390"/>
                  </a:lnTo>
                  <a:lnTo>
                    <a:pt x="30151" y="15390"/>
                  </a:lnTo>
                  <a:lnTo>
                    <a:pt x="30051" y="6367"/>
                  </a:lnTo>
                  <a:cubicBezTo>
                    <a:pt x="29575" y="6552"/>
                    <a:pt x="28892" y="7337"/>
                    <a:pt x="27985" y="7337"/>
                  </a:cubicBezTo>
                  <a:cubicBezTo>
                    <a:pt x="27412" y="7337"/>
                    <a:pt x="26748" y="7023"/>
                    <a:pt x="25990" y="6042"/>
                  </a:cubicBezTo>
                  <a:cubicBezTo>
                    <a:pt x="24500" y="4111"/>
                    <a:pt x="23009" y="3391"/>
                    <a:pt x="21574" y="3391"/>
                  </a:cubicBezTo>
                  <a:cubicBezTo>
                    <a:pt x="21127" y="3391"/>
                    <a:pt x="20685" y="3460"/>
                    <a:pt x="20251" y="3585"/>
                  </a:cubicBezTo>
                  <a:cubicBezTo>
                    <a:pt x="18246" y="4137"/>
                    <a:pt x="17394" y="6493"/>
                    <a:pt x="14161" y="6568"/>
                  </a:cubicBezTo>
                  <a:cubicBezTo>
                    <a:pt x="14134" y="6569"/>
                    <a:pt x="14108" y="6569"/>
                    <a:pt x="14081" y="6569"/>
                  </a:cubicBezTo>
                  <a:cubicBezTo>
                    <a:pt x="10932" y="6569"/>
                    <a:pt x="11155" y="648"/>
                    <a:pt x="8296" y="77"/>
                  </a:cubicBezTo>
                  <a:cubicBezTo>
                    <a:pt x="8024" y="24"/>
                    <a:pt x="7776" y="0"/>
                    <a:pt x="7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50;p60">
              <a:extLst>
                <a:ext uri="{FF2B5EF4-FFF2-40B4-BE49-F238E27FC236}">
                  <a16:creationId xmlns:a16="http://schemas.microsoft.com/office/drawing/2014/main" id="{18374581-80A4-1ED2-A3A3-DA4F7E86FBE0}"/>
                </a:ext>
              </a:extLst>
            </p:cNvPr>
            <p:cNvSpPr/>
            <p:nvPr/>
          </p:nvSpPr>
          <p:spPr>
            <a:xfrm>
              <a:off x="6611548" y="1420902"/>
              <a:ext cx="1346970" cy="494539"/>
            </a:xfrm>
            <a:custGeom>
              <a:avLst/>
              <a:gdLst/>
              <a:ahLst/>
              <a:cxnLst/>
              <a:rect l="l" t="t" r="r" b="b"/>
              <a:pathLst>
                <a:path w="30252" h="11107" extrusionOk="0">
                  <a:moveTo>
                    <a:pt x="14272" y="0"/>
                  </a:moveTo>
                  <a:cubicBezTo>
                    <a:pt x="12918" y="0"/>
                    <a:pt x="11646" y="1023"/>
                    <a:pt x="10752" y="2159"/>
                  </a:cubicBezTo>
                  <a:cubicBezTo>
                    <a:pt x="9631" y="3603"/>
                    <a:pt x="8567" y="6086"/>
                    <a:pt x="7003" y="6086"/>
                  </a:cubicBezTo>
                  <a:cubicBezTo>
                    <a:pt x="6505" y="6086"/>
                    <a:pt x="5956" y="5834"/>
                    <a:pt x="5339" y="5216"/>
                  </a:cubicBezTo>
                  <a:cubicBezTo>
                    <a:pt x="3688" y="3566"/>
                    <a:pt x="1944" y="3273"/>
                    <a:pt x="915" y="3273"/>
                  </a:cubicBezTo>
                  <a:cubicBezTo>
                    <a:pt x="350" y="3273"/>
                    <a:pt x="0" y="3362"/>
                    <a:pt x="0" y="3362"/>
                  </a:cubicBezTo>
                  <a:lnTo>
                    <a:pt x="0" y="11106"/>
                  </a:lnTo>
                  <a:lnTo>
                    <a:pt x="30151" y="11106"/>
                  </a:lnTo>
                  <a:lnTo>
                    <a:pt x="30251" y="154"/>
                  </a:lnTo>
                  <a:cubicBezTo>
                    <a:pt x="29801" y="90"/>
                    <a:pt x="29383" y="60"/>
                    <a:pt x="28994" y="60"/>
                  </a:cubicBezTo>
                  <a:cubicBezTo>
                    <a:pt x="24176" y="60"/>
                    <a:pt x="23763" y="4627"/>
                    <a:pt x="22256" y="6018"/>
                  </a:cubicBezTo>
                  <a:cubicBezTo>
                    <a:pt x="21852" y="6398"/>
                    <a:pt x="21490" y="6579"/>
                    <a:pt x="21138" y="6579"/>
                  </a:cubicBezTo>
                  <a:cubicBezTo>
                    <a:pt x="20095" y="6579"/>
                    <a:pt x="19137" y="4983"/>
                    <a:pt x="17394" y="2209"/>
                  </a:cubicBezTo>
                  <a:cubicBezTo>
                    <a:pt x="16394" y="600"/>
                    <a:pt x="15309" y="0"/>
                    <a:pt x="14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73;p16">
            <a:extLst>
              <a:ext uri="{FF2B5EF4-FFF2-40B4-BE49-F238E27FC236}">
                <a16:creationId xmlns:a16="http://schemas.microsoft.com/office/drawing/2014/main" id="{D5B7B451-A325-805D-FB24-5DA803FED0F0}"/>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2" action="ppaction://hlinksldjump">
                  <a:extLst>
                    <a:ext uri="{A12FA001-AC4F-418D-AE19-62706E023703}">
                      <ahyp:hlinkClr xmlns:ahyp="http://schemas.microsoft.com/office/drawing/2018/hyperlinkcolor" val="tx"/>
                    </a:ext>
                  </a:extLst>
                </a:hlinkClick>
              </a:rPr>
              <a:t>CONTENT TABLE </a:t>
            </a:r>
            <a:endParaRPr lang="en-US" dirty="0"/>
          </a:p>
        </p:txBody>
      </p:sp>
      <p:pic>
        <p:nvPicPr>
          <p:cNvPr id="5" name="Picture 4" descr="A graph of a number of units&#10;&#10;Description automatically generated with medium confidence">
            <a:extLst>
              <a:ext uri="{FF2B5EF4-FFF2-40B4-BE49-F238E27FC236}">
                <a16:creationId xmlns:a16="http://schemas.microsoft.com/office/drawing/2014/main" id="{F6725AFC-B72D-32BC-48C0-230CB124ED84}"/>
              </a:ext>
            </a:extLst>
          </p:cNvPr>
          <p:cNvPicPr>
            <a:picLocks noChangeAspect="1"/>
          </p:cNvPicPr>
          <p:nvPr/>
        </p:nvPicPr>
        <p:blipFill>
          <a:blip r:embed="rId3"/>
          <a:stretch>
            <a:fillRect/>
          </a:stretch>
        </p:blipFill>
        <p:spPr>
          <a:xfrm>
            <a:off x="648929" y="1411974"/>
            <a:ext cx="3923071" cy="2901929"/>
          </a:xfrm>
          <a:prstGeom prst="rect">
            <a:avLst/>
          </a:prstGeom>
        </p:spPr>
      </p:pic>
    </p:spTree>
    <p:extLst>
      <p:ext uri="{BB962C8B-B14F-4D97-AF65-F5344CB8AC3E}">
        <p14:creationId xmlns:p14="http://schemas.microsoft.com/office/powerpoint/2010/main" val="2171536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95C01-E282-E958-407A-938088D216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AE3DD5-07CC-9314-3ACA-36542F18053F}"/>
              </a:ext>
            </a:extLst>
          </p:cNvPr>
          <p:cNvSpPr>
            <a:spLocks noGrp="1"/>
          </p:cNvSpPr>
          <p:nvPr>
            <p:ph type="ctrTitle"/>
          </p:nvPr>
        </p:nvSpPr>
        <p:spPr/>
        <p:txBody>
          <a:bodyPr/>
          <a:lstStyle/>
          <a:p>
            <a:r>
              <a:rPr lang="en" sz="1200" dirty="0"/>
              <a:t>Key Insights of Number of Units by Delivery </a:t>
            </a:r>
            <a:r>
              <a:rPr lang="en-US" sz="1200" dirty="0"/>
              <a:t>Year</a:t>
            </a:r>
            <a:endParaRPr lang="en-US" dirty="0"/>
          </a:p>
        </p:txBody>
      </p:sp>
      <p:sp>
        <p:nvSpPr>
          <p:cNvPr id="3" name="Google Shape;1840;p40">
            <a:extLst>
              <a:ext uri="{FF2B5EF4-FFF2-40B4-BE49-F238E27FC236}">
                <a16:creationId xmlns:a16="http://schemas.microsoft.com/office/drawing/2014/main" id="{2DFEDDBF-2BA4-0EA0-0942-3FC6829D76F2}"/>
              </a:ext>
            </a:extLst>
          </p:cNvPr>
          <p:cNvSpPr txBox="1">
            <a:spLocks/>
          </p:cNvSpPr>
          <p:nvPr/>
        </p:nvSpPr>
        <p:spPr>
          <a:xfrm>
            <a:off x="4884419" y="1559916"/>
            <a:ext cx="3990257" cy="2660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buFont typeface="Arial" panose="020B0604020202020204" pitchFamily="34" charset="0"/>
              <a:buChar char="•"/>
            </a:pPr>
            <a:r>
              <a:rPr lang="en-US" sz="1200" dirty="0">
                <a:solidFill>
                  <a:srgbClr val="434343"/>
                </a:solidFill>
                <a:latin typeface="Montserrat Black" panose="00000A00000000000000" pitchFamily="2" charset="0"/>
              </a:rPr>
              <a:t>The chart compares units by region:</a:t>
            </a:r>
          </a:p>
          <a:p>
            <a:pPr marL="139700" indent="0" algn="l"/>
            <a:endParaRPr lang="en-US" sz="1200" dirty="0">
              <a:solidFill>
                <a:srgbClr val="434343"/>
              </a:solidFill>
              <a:latin typeface="Montserrat Black" panose="00000A00000000000000" pitchFamily="2" charset="0"/>
            </a:endParaRPr>
          </a:p>
          <a:p>
            <a:pPr marL="139700" indent="0" algn="l"/>
            <a:r>
              <a:rPr lang="en-US" sz="1200" dirty="0">
                <a:solidFill>
                  <a:srgbClr val="434343"/>
                </a:solidFill>
                <a:latin typeface="Montserrat Black" panose="00000A00000000000000" pitchFamily="2" charset="0"/>
              </a:rPr>
              <a:t>East Cairo leads with the highest number of units, totaling 12.61K.</a:t>
            </a:r>
          </a:p>
          <a:p>
            <a:pPr marL="139700" indent="0" algn="l"/>
            <a:r>
              <a:rPr lang="en-US" sz="1200" dirty="0">
                <a:solidFill>
                  <a:srgbClr val="434343"/>
                </a:solidFill>
                <a:latin typeface="Montserrat Black" panose="00000A00000000000000" pitchFamily="2" charset="0"/>
              </a:rPr>
              <a:t>The Mediterranean region follows with 7.49K units.</a:t>
            </a:r>
          </a:p>
          <a:p>
            <a:pPr marL="139700" indent="0" algn="l"/>
            <a:r>
              <a:rPr lang="en-US" sz="1200" dirty="0">
                <a:solidFill>
                  <a:srgbClr val="434343"/>
                </a:solidFill>
                <a:latin typeface="Montserrat Black" panose="00000A00000000000000" pitchFamily="2" charset="0"/>
              </a:rPr>
              <a:t>West Cairo has 4.74K units, placing it third.</a:t>
            </a:r>
          </a:p>
          <a:p>
            <a:pPr marL="139700" indent="0" algn="l"/>
            <a:r>
              <a:rPr lang="en-US" sz="1200" dirty="0">
                <a:solidFill>
                  <a:srgbClr val="434343"/>
                </a:solidFill>
                <a:latin typeface="Montserrat Black" panose="00000A00000000000000" pitchFamily="2" charset="0"/>
              </a:rPr>
              <a:t>The Red Sea region has the fewer, with 2.18K units.</a:t>
            </a:r>
          </a:p>
          <a:p>
            <a:pPr marL="139700" indent="0" algn="l"/>
            <a:r>
              <a:rPr lang="en-US" sz="1200" dirty="0">
                <a:solidFill>
                  <a:srgbClr val="434343"/>
                </a:solidFill>
                <a:latin typeface="Montserrat Black" panose="00000A00000000000000" pitchFamily="2" charset="0"/>
              </a:rPr>
              <a:t>East Cairo stands out as the region with the most units, while the Delta has the least.</a:t>
            </a:r>
          </a:p>
        </p:txBody>
      </p:sp>
      <p:grpSp>
        <p:nvGrpSpPr>
          <p:cNvPr id="6" name="Google Shape;2446;p60">
            <a:extLst>
              <a:ext uri="{FF2B5EF4-FFF2-40B4-BE49-F238E27FC236}">
                <a16:creationId xmlns:a16="http://schemas.microsoft.com/office/drawing/2014/main" id="{C239B25A-E98F-D492-6075-24757335B868}"/>
              </a:ext>
            </a:extLst>
          </p:cNvPr>
          <p:cNvGrpSpPr/>
          <p:nvPr/>
        </p:nvGrpSpPr>
        <p:grpSpPr>
          <a:xfrm>
            <a:off x="8181538" y="175260"/>
            <a:ext cx="867920" cy="458891"/>
            <a:chOff x="6526311" y="1201576"/>
            <a:chExt cx="1644077" cy="799437"/>
          </a:xfrm>
        </p:grpSpPr>
        <p:sp>
          <p:nvSpPr>
            <p:cNvPr id="9" name="Google Shape;2447;p60">
              <a:extLst>
                <a:ext uri="{FF2B5EF4-FFF2-40B4-BE49-F238E27FC236}">
                  <a16:creationId xmlns:a16="http://schemas.microsoft.com/office/drawing/2014/main" id="{A5080C60-80B0-3D26-6DF2-A84C79EABF8B}"/>
                </a:ext>
              </a:extLst>
            </p:cNvPr>
            <p:cNvSpPr/>
            <p:nvPr/>
          </p:nvSpPr>
          <p:spPr>
            <a:xfrm>
              <a:off x="6526311" y="1306513"/>
              <a:ext cx="1644077" cy="694501"/>
            </a:xfrm>
            <a:custGeom>
              <a:avLst/>
              <a:gdLst/>
              <a:ahLst/>
              <a:cxnLst/>
              <a:rect l="l" t="t" r="r" b="b"/>
              <a:pathLst>
                <a:path w="26818" h="11330" extrusionOk="0">
                  <a:moveTo>
                    <a:pt x="1" y="1"/>
                  </a:moveTo>
                  <a:lnTo>
                    <a:pt x="1" y="11329"/>
                  </a:lnTo>
                  <a:lnTo>
                    <a:pt x="26818" y="11329"/>
                  </a:lnTo>
                  <a:lnTo>
                    <a:pt x="26818" y="10928"/>
                  </a:lnTo>
                  <a:lnTo>
                    <a:pt x="427" y="10928"/>
                  </a:ln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48;p60">
              <a:extLst>
                <a:ext uri="{FF2B5EF4-FFF2-40B4-BE49-F238E27FC236}">
                  <a16:creationId xmlns:a16="http://schemas.microsoft.com/office/drawing/2014/main" id="{F932BB79-1EB1-9C46-D49E-61366953ACE8}"/>
                </a:ext>
              </a:extLst>
            </p:cNvPr>
            <p:cNvSpPr/>
            <p:nvPr/>
          </p:nvSpPr>
          <p:spPr>
            <a:xfrm>
              <a:off x="6611548" y="1201576"/>
              <a:ext cx="1346970" cy="666984"/>
            </a:xfrm>
            <a:custGeom>
              <a:avLst/>
              <a:gdLst/>
              <a:ahLst/>
              <a:cxnLst/>
              <a:rect l="l" t="t" r="r" b="b"/>
              <a:pathLst>
                <a:path w="30252" h="14980" extrusionOk="0">
                  <a:moveTo>
                    <a:pt x="22116" y="1"/>
                  </a:moveTo>
                  <a:cubicBezTo>
                    <a:pt x="19905" y="1"/>
                    <a:pt x="19649" y="2529"/>
                    <a:pt x="17995" y="3200"/>
                  </a:cubicBezTo>
                  <a:cubicBezTo>
                    <a:pt x="17712" y="3321"/>
                    <a:pt x="17456" y="3372"/>
                    <a:pt x="17221" y="3372"/>
                  </a:cubicBezTo>
                  <a:cubicBezTo>
                    <a:pt x="16039" y="3372"/>
                    <a:pt x="15343" y="2080"/>
                    <a:pt x="13985" y="1746"/>
                  </a:cubicBezTo>
                  <a:cubicBezTo>
                    <a:pt x="13730" y="1681"/>
                    <a:pt x="13477" y="1652"/>
                    <a:pt x="13225" y="1652"/>
                  </a:cubicBezTo>
                  <a:cubicBezTo>
                    <a:pt x="11449" y="1652"/>
                    <a:pt x="9767" y="3081"/>
                    <a:pt x="8296" y="3125"/>
                  </a:cubicBezTo>
                  <a:cubicBezTo>
                    <a:pt x="8287" y="3125"/>
                    <a:pt x="8278" y="3125"/>
                    <a:pt x="8269" y="3125"/>
                  </a:cubicBezTo>
                  <a:cubicBezTo>
                    <a:pt x="6933" y="3125"/>
                    <a:pt x="6228" y="1268"/>
                    <a:pt x="4286" y="894"/>
                  </a:cubicBezTo>
                  <a:cubicBezTo>
                    <a:pt x="3919" y="824"/>
                    <a:pt x="3584" y="792"/>
                    <a:pt x="3277" y="792"/>
                  </a:cubicBezTo>
                  <a:cubicBezTo>
                    <a:pt x="289" y="792"/>
                    <a:pt x="0" y="3801"/>
                    <a:pt x="0" y="3801"/>
                  </a:cubicBezTo>
                  <a:lnTo>
                    <a:pt x="12081" y="11295"/>
                  </a:lnTo>
                  <a:lnTo>
                    <a:pt x="29975" y="14979"/>
                  </a:lnTo>
                  <a:lnTo>
                    <a:pt x="30251" y="4102"/>
                  </a:lnTo>
                  <a:cubicBezTo>
                    <a:pt x="30199" y="3236"/>
                    <a:pt x="29882" y="2991"/>
                    <a:pt x="29405" y="2991"/>
                  </a:cubicBezTo>
                  <a:cubicBezTo>
                    <a:pt x="28783" y="2991"/>
                    <a:pt x="27889" y="3408"/>
                    <a:pt x="26955" y="3408"/>
                  </a:cubicBezTo>
                  <a:cubicBezTo>
                    <a:pt x="26885" y="3408"/>
                    <a:pt x="26814" y="3406"/>
                    <a:pt x="26742" y="3400"/>
                  </a:cubicBezTo>
                  <a:cubicBezTo>
                    <a:pt x="25013" y="3300"/>
                    <a:pt x="24888" y="268"/>
                    <a:pt x="22432" y="17"/>
                  </a:cubicBezTo>
                  <a:cubicBezTo>
                    <a:pt x="22322" y="6"/>
                    <a:pt x="22217" y="1"/>
                    <a:pt x="22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49;p60">
              <a:extLst>
                <a:ext uri="{FF2B5EF4-FFF2-40B4-BE49-F238E27FC236}">
                  <a16:creationId xmlns:a16="http://schemas.microsoft.com/office/drawing/2014/main" id="{21242EF7-3572-CB30-ED48-80946143A27A}"/>
                </a:ext>
              </a:extLst>
            </p:cNvPr>
            <p:cNvSpPr/>
            <p:nvPr/>
          </p:nvSpPr>
          <p:spPr>
            <a:xfrm>
              <a:off x="6611548" y="1230161"/>
              <a:ext cx="1342473" cy="685284"/>
            </a:xfrm>
            <a:custGeom>
              <a:avLst/>
              <a:gdLst/>
              <a:ahLst/>
              <a:cxnLst/>
              <a:rect l="l" t="t" r="r" b="b"/>
              <a:pathLst>
                <a:path w="30151" h="15391" extrusionOk="0">
                  <a:moveTo>
                    <a:pt x="7548" y="0"/>
                  </a:moveTo>
                  <a:cubicBezTo>
                    <a:pt x="5389" y="0"/>
                    <a:pt x="5054" y="2169"/>
                    <a:pt x="2832" y="2758"/>
                  </a:cubicBezTo>
                  <a:cubicBezTo>
                    <a:pt x="1539" y="3119"/>
                    <a:pt x="778" y="3191"/>
                    <a:pt x="376" y="3191"/>
                  </a:cubicBezTo>
                  <a:cubicBezTo>
                    <a:pt x="109" y="3191"/>
                    <a:pt x="0" y="3159"/>
                    <a:pt x="0" y="3159"/>
                  </a:cubicBezTo>
                  <a:lnTo>
                    <a:pt x="0" y="15390"/>
                  </a:lnTo>
                  <a:lnTo>
                    <a:pt x="30151" y="15390"/>
                  </a:lnTo>
                  <a:lnTo>
                    <a:pt x="30051" y="6367"/>
                  </a:lnTo>
                  <a:cubicBezTo>
                    <a:pt x="29575" y="6552"/>
                    <a:pt x="28892" y="7337"/>
                    <a:pt x="27985" y="7337"/>
                  </a:cubicBezTo>
                  <a:cubicBezTo>
                    <a:pt x="27412" y="7337"/>
                    <a:pt x="26748" y="7023"/>
                    <a:pt x="25990" y="6042"/>
                  </a:cubicBezTo>
                  <a:cubicBezTo>
                    <a:pt x="24500" y="4111"/>
                    <a:pt x="23009" y="3391"/>
                    <a:pt x="21574" y="3391"/>
                  </a:cubicBezTo>
                  <a:cubicBezTo>
                    <a:pt x="21127" y="3391"/>
                    <a:pt x="20685" y="3460"/>
                    <a:pt x="20251" y="3585"/>
                  </a:cubicBezTo>
                  <a:cubicBezTo>
                    <a:pt x="18246" y="4137"/>
                    <a:pt x="17394" y="6493"/>
                    <a:pt x="14161" y="6568"/>
                  </a:cubicBezTo>
                  <a:cubicBezTo>
                    <a:pt x="14134" y="6569"/>
                    <a:pt x="14108" y="6569"/>
                    <a:pt x="14081" y="6569"/>
                  </a:cubicBezTo>
                  <a:cubicBezTo>
                    <a:pt x="10932" y="6569"/>
                    <a:pt x="11155" y="648"/>
                    <a:pt x="8296" y="77"/>
                  </a:cubicBezTo>
                  <a:cubicBezTo>
                    <a:pt x="8024" y="24"/>
                    <a:pt x="7776" y="0"/>
                    <a:pt x="7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50;p60">
              <a:extLst>
                <a:ext uri="{FF2B5EF4-FFF2-40B4-BE49-F238E27FC236}">
                  <a16:creationId xmlns:a16="http://schemas.microsoft.com/office/drawing/2014/main" id="{453889DE-8360-8747-B268-4DD0D4A5448D}"/>
                </a:ext>
              </a:extLst>
            </p:cNvPr>
            <p:cNvSpPr/>
            <p:nvPr/>
          </p:nvSpPr>
          <p:spPr>
            <a:xfrm>
              <a:off x="6611548" y="1420902"/>
              <a:ext cx="1346970" cy="494539"/>
            </a:xfrm>
            <a:custGeom>
              <a:avLst/>
              <a:gdLst/>
              <a:ahLst/>
              <a:cxnLst/>
              <a:rect l="l" t="t" r="r" b="b"/>
              <a:pathLst>
                <a:path w="30252" h="11107" extrusionOk="0">
                  <a:moveTo>
                    <a:pt x="14272" y="0"/>
                  </a:moveTo>
                  <a:cubicBezTo>
                    <a:pt x="12918" y="0"/>
                    <a:pt x="11646" y="1023"/>
                    <a:pt x="10752" y="2159"/>
                  </a:cubicBezTo>
                  <a:cubicBezTo>
                    <a:pt x="9631" y="3603"/>
                    <a:pt x="8567" y="6086"/>
                    <a:pt x="7003" y="6086"/>
                  </a:cubicBezTo>
                  <a:cubicBezTo>
                    <a:pt x="6505" y="6086"/>
                    <a:pt x="5956" y="5834"/>
                    <a:pt x="5339" y="5216"/>
                  </a:cubicBezTo>
                  <a:cubicBezTo>
                    <a:pt x="3688" y="3566"/>
                    <a:pt x="1944" y="3273"/>
                    <a:pt x="915" y="3273"/>
                  </a:cubicBezTo>
                  <a:cubicBezTo>
                    <a:pt x="350" y="3273"/>
                    <a:pt x="0" y="3362"/>
                    <a:pt x="0" y="3362"/>
                  </a:cubicBezTo>
                  <a:lnTo>
                    <a:pt x="0" y="11106"/>
                  </a:lnTo>
                  <a:lnTo>
                    <a:pt x="30151" y="11106"/>
                  </a:lnTo>
                  <a:lnTo>
                    <a:pt x="30251" y="154"/>
                  </a:lnTo>
                  <a:cubicBezTo>
                    <a:pt x="29801" y="90"/>
                    <a:pt x="29383" y="60"/>
                    <a:pt x="28994" y="60"/>
                  </a:cubicBezTo>
                  <a:cubicBezTo>
                    <a:pt x="24176" y="60"/>
                    <a:pt x="23763" y="4627"/>
                    <a:pt x="22256" y="6018"/>
                  </a:cubicBezTo>
                  <a:cubicBezTo>
                    <a:pt x="21852" y="6398"/>
                    <a:pt x="21490" y="6579"/>
                    <a:pt x="21138" y="6579"/>
                  </a:cubicBezTo>
                  <a:cubicBezTo>
                    <a:pt x="20095" y="6579"/>
                    <a:pt x="19137" y="4983"/>
                    <a:pt x="17394" y="2209"/>
                  </a:cubicBezTo>
                  <a:cubicBezTo>
                    <a:pt x="16394" y="600"/>
                    <a:pt x="15309" y="0"/>
                    <a:pt x="14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73;p16">
            <a:extLst>
              <a:ext uri="{FF2B5EF4-FFF2-40B4-BE49-F238E27FC236}">
                <a16:creationId xmlns:a16="http://schemas.microsoft.com/office/drawing/2014/main" id="{4F22FE08-D863-2FFC-44E6-5A01F2FB7077}"/>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2" action="ppaction://hlinksldjump">
                  <a:extLst>
                    <a:ext uri="{A12FA001-AC4F-418D-AE19-62706E023703}">
                      <ahyp:hlinkClr xmlns:ahyp="http://schemas.microsoft.com/office/drawing/2018/hyperlinkcolor" val="tx"/>
                    </a:ext>
                  </a:extLst>
                </a:hlinkClick>
              </a:rPr>
              <a:t>CONTENT TABLE </a:t>
            </a:r>
            <a:endParaRPr lang="en-US" dirty="0"/>
          </a:p>
        </p:txBody>
      </p:sp>
      <p:pic>
        <p:nvPicPr>
          <p:cNvPr id="7" name="Picture 6" descr="A screenshot of a graph&#10;&#10;Description automatically generated">
            <a:extLst>
              <a:ext uri="{FF2B5EF4-FFF2-40B4-BE49-F238E27FC236}">
                <a16:creationId xmlns:a16="http://schemas.microsoft.com/office/drawing/2014/main" id="{659BE12F-3D23-5C1B-148A-569397408303}"/>
              </a:ext>
            </a:extLst>
          </p:cNvPr>
          <p:cNvPicPr>
            <a:picLocks noChangeAspect="1"/>
          </p:cNvPicPr>
          <p:nvPr/>
        </p:nvPicPr>
        <p:blipFill>
          <a:blip r:embed="rId3"/>
          <a:stretch>
            <a:fillRect/>
          </a:stretch>
        </p:blipFill>
        <p:spPr>
          <a:xfrm>
            <a:off x="925111" y="1420413"/>
            <a:ext cx="3587895" cy="2800090"/>
          </a:xfrm>
          <a:prstGeom prst="rect">
            <a:avLst/>
          </a:prstGeom>
          <a:ln>
            <a:solidFill>
              <a:schemeClr val="accent1">
                <a:lumMod val="50000"/>
              </a:schemeClr>
            </a:solidFill>
          </a:ln>
        </p:spPr>
      </p:pic>
    </p:spTree>
    <p:extLst>
      <p:ext uri="{BB962C8B-B14F-4D97-AF65-F5344CB8AC3E}">
        <p14:creationId xmlns:p14="http://schemas.microsoft.com/office/powerpoint/2010/main" val="2062457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2E23A-37B2-8D99-BAE4-506BD96B9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E3E1B1-5DEB-6D55-BA5F-F8B609A25B45}"/>
              </a:ext>
            </a:extLst>
          </p:cNvPr>
          <p:cNvSpPr>
            <a:spLocks noGrp="1"/>
          </p:cNvSpPr>
          <p:nvPr>
            <p:ph type="ctrTitle"/>
          </p:nvPr>
        </p:nvSpPr>
        <p:spPr/>
        <p:txBody>
          <a:bodyPr/>
          <a:lstStyle/>
          <a:p>
            <a:r>
              <a:rPr lang="en" sz="1200" dirty="0"/>
              <a:t>Key Insights of </a:t>
            </a:r>
            <a:r>
              <a:rPr lang="en-US" sz="1200" dirty="0"/>
              <a:t>Units by Payment Option</a:t>
            </a:r>
            <a:endParaRPr lang="en-US" dirty="0"/>
          </a:p>
        </p:txBody>
      </p:sp>
      <p:sp>
        <p:nvSpPr>
          <p:cNvPr id="4" name="Google Shape;1840;p40">
            <a:extLst>
              <a:ext uri="{FF2B5EF4-FFF2-40B4-BE49-F238E27FC236}">
                <a16:creationId xmlns:a16="http://schemas.microsoft.com/office/drawing/2014/main" id="{6BA13369-E41C-2C34-EBC3-246DDE46318D}"/>
              </a:ext>
            </a:extLst>
          </p:cNvPr>
          <p:cNvSpPr txBox="1">
            <a:spLocks/>
          </p:cNvSpPr>
          <p:nvPr/>
        </p:nvSpPr>
        <p:spPr>
          <a:xfrm>
            <a:off x="5173980" y="1377592"/>
            <a:ext cx="3581915" cy="32477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lnSpc>
                <a:spcPct val="100000"/>
              </a:lnSpc>
              <a:buFont typeface="Arial" panose="020B0604020202020204" pitchFamily="34" charset="0"/>
              <a:buChar char="•"/>
            </a:pPr>
            <a:r>
              <a:rPr lang="en-US" sz="1200" dirty="0">
                <a:solidFill>
                  <a:srgbClr val="434343"/>
                </a:solidFill>
                <a:latin typeface="Montserrat Black" panose="00000A00000000000000" pitchFamily="2" charset="0"/>
              </a:rPr>
              <a:t>The pie chart titled "Units by Payment Option" breaks down real estate units by payment method:</a:t>
            </a:r>
          </a:p>
          <a:p>
            <a:pPr algn="l">
              <a:lnSpc>
                <a:spcPct val="100000"/>
              </a:lnSpc>
              <a:buFont typeface="Arial" panose="020B0604020202020204" pitchFamily="34" charset="0"/>
              <a:buChar char="•"/>
            </a:pPr>
            <a:endParaRPr lang="en-US" sz="1200" dirty="0">
              <a:solidFill>
                <a:srgbClr val="434343"/>
              </a:solidFill>
              <a:latin typeface="Montserrat Black" panose="00000A00000000000000" pitchFamily="2" charset="0"/>
            </a:endParaRPr>
          </a:p>
          <a:p>
            <a:pPr marL="596900" lvl="1" indent="0" algn="l"/>
            <a:r>
              <a:rPr lang="en-US" sz="1200" dirty="0">
                <a:solidFill>
                  <a:srgbClr val="434343"/>
                </a:solidFill>
                <a:latin typeface="Montserrat Black" panose="00000A00000000000000" pitchFamily="2" charset="0"/>
              </a:rPr>
              <a:t>- 46% are paid in Cash.</a:t>
            </a:r>
          </a:p>
          <a:p>
            <a:pPr marL="596900" lvl="1" indent="0" algn="l"/>
            <a:r>
              <a:rPr lang="en-US" sz="1200" dirty="0">
                <a:solidFill>
                  <a:srgbClr val="434343"/>
                </a:solidFill>
                <a:latin typeface="Montserrat Black" panose="00000A00000000000000" pitchFamily="2" charset="0"/>
              </a:rPr>
              <a:t>- 40% offer a Cash or Installment option.</a:t>
            </a:r>
          </a:p>
          <a:p>
            <a:pPr marL="596900" lvl="1" indent="0" algn="l"/>
            <a:r>
              <a:rPr lang="en-US" sz="1200" dirty="0">
                <a:solidFill>
                  <a:srgbClr val="434343"/>
                </a:solidFill>
                <a:latin typeface="Montserrat Black" panose="00000A00000000000000" pitchFamily="2" charset="0"/>
              </a:rPr>
              <a:t>- 14% are paid through Installments.</a:t>
            </a:r>
          </a:p>
          <a:p>
            <a:pPr lvl="1" algn="l">
              <a:buFont typeface="Arial" panose="020B0604020202020204" pitchFamily="34" charset="0"/>
              <a:buChar char="•"/>
            </a:pPr>
            <a:endParaRPr lang="en-US" sz="1200" dirty="0">
              <a:solidFill>
                <a:srgbClr val="434343"/>
              </a:solidFill>
              <a:latin typeface="Montserrat Black" panose="00000A00000000000000" pitchFamily="2" charset="0"/>
            </a:endParaRPr>
          </a:p>
          <a:p>
            <a:pPr marL="596900" lvl="1" indent="0" algn="l"/>
            <a:r>
              <a:rPr lang="en-US" sz="1200" dirty="0">
                <a:solidFill>
                  <a:srgbClr val="434343"/>
                </a:solidFill>
                <a:latin typeface="Montserrat Black" panose="00000A00000000000000" pitchFamily="2" charset="0"/>
              </a:rPr>
              <a:t>In summary, cash payments make up the largest share, followed closely by a mix of cash or installment options, with installment-only payments being the smallest segment.</a:t>
            </a:r>
          </a:p>
        </p:txBody>
      </p:sp>
      <p:grpSp>
        <p:nvGrpSpPr>
          <p:cNvPr id="5" name="Google Shape;2429;p60">
            <a:extLst>
              <a:ext uri="{FF2B5EF4-FFF2-40B4-BE49-F238E27FC236}">
                <a16:creationId xmlns:a16="http://schemas.microsoft.com/office/drawing/2014/main" id="{21BF75FA-A810-B73D-DA3E-273737A255DF}"/>
              </a:ext>
            </a:extLst>
          </p:cNvPr>
          <p:cNvGrpSpPr/>
          <p:nvPr/>
        </p:nvGrpSpPr>
        <p:grpSpPr>
          <a:xfrm>
            <a:off x="8304186" y="79777"/>
            <a:ext cx="573114" cy="554397"/>
            <a:chOff x="5498093" y="1163962"/>
            <a:chExt cx="2577686" cy="2493504"/>
          </a:xfrm>
        </p:grpSpPr>
        <p:sp>
          <p:nvSpPr>
            <p:cNvPr id="7" name="Google Shape;2430;p60">
              <a:extLst>
                <a:ext uri="{FF2B5EF4-FFF2-40B4-BE49-F238E27FC236}">
                  <a16:creationId xmlns:a16="http://schemas.microsoft.com/office/drawing/2014/main" id="{91435481-1C54-989E-817D-81E0FB11409C}"/>
                </a:ext>
              </a:extLst>
            </p:cNvPr>
            <p:cNvSpPr/>
            <p:nvPr/>
          </p:nvSpPr>
          <p:spPr>
            <a:xfrm>
              <a:off x="5686114" y="1163962"/>
              <a:ext cx="1100872" cy="1100872"/>
            </a:xfrm>
            <a:custGeom>
              <a:avLst/>
              <a:gdLst/>
              <a:ahLst/>
              <a:cxnLst/>
              <a:rect l="l" t="t" r="r" b="b"/>
              <a:pathLst>
                <a:path w="11154" h="11154" extrusionOk="0">
                  <a:moveTo>
                    <a:pt x="11154" y="0"/>
                  </a:moveTo>
                  <a:cubicBezTo>
                    <a:pt x="4988" y="0"/>
                    <a:pt x="1" y="4988"/>
                    <a:pt x="1" y="11153"/>
                  </a:cubicBezTo>
                  <a:lnTo>
                    <a:pt x="11154" y="11153"/>
                  </a:lnTo>
                  <a:lnTo>
                    <a:pt x="111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31;p60">
              <a:extLst>
                <a:ext uri="{FF2B5EF4-FFF2-40B4-BE49-F238E27FC236}">
                  <a16:creationId xmlns:a16="http://schemas.microsoft.com/office/drawing/2014/main" id="{8361F118-B1B6-7436-04D5-25A3E8AFA820}"/>
                </a:ext>
              </a:extLst>
            </p:cNvPr>
            <p:cNvSpPr/>
            <p:nvPr/>
          </p:nvSpPr>
          <p:spPr>
            <a:xfrm>
              <a:off x="5767738" y="1260390"/>
              <a:ext cx="2308041" cy="2310508"/>
            </a:xfrm>
            <a:custGeom>
              <a:avLst/>
              <a:gdLst/>
              <a:ahLst/>
              <a:cxnLst/>
              <a:rect l="l" t="t" r="r" b="b"/>
              <a:pathLst>
                <a:path w="23385" h="23410" extrusionOk="0">
                  <a:moveTo>
                    <a:pt x="11680" y="1"/>
                  </a:moveTo>
                  <a:lnTo>
                    <a:pt x="11680" y="11705"/>
                  </a:lnTo>
                  <a:lnTo>
                    <a:pt x="1" y="11705"/>
                  </a:lnTo>
                  <a:cubicBezTo>
                    <a:pt x="1" y="18171"/>
                    <a:pt x="5239" y="23409"/>
                    <a:pt x="11680" y="23409"/>
                  </a:cubicBezTo>
                  <a:cubicBezTo>
                    <a:pt x="18146" y="23409"/>
                    <a:pt x="23384" y="18171"/>
                    <a:pt x="23384" y="11705"/>
                  </a:cubicBezTo>
                  <a:cubicBezTo>
                    <a:pt x="23384" y="5239"/>
                    <a:pt x="18146" y="1"/>
                    <a:pt x="11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32;p60">
              <a:extLst>
                <a:ext uri="{FF2B5EF4-FFF2-40B4-BE49-F238E27FC236}">
                  <a16:creationId xmlns:a16="http://schemas.microsoft.com/office/drawing/2014/main" id="{B904C275-3C8E-0238-7A65-93F6DA8CAABF}"/>
                </a:ext>
              </a:extLst>
            </p:cNvPr>
            <p:cNvSpPr/>
            <p:nvPr/>
          </p:nvSpPr>
          <p:spPr>
            <a:xfrm>
              <a:off x="5498093" y="2415654"/>
              <a:ext cx="1422527" cy="1241812"/>
            </a:xfrm>
            <a:custGeom>
              <a:avLst/>
              <a:gdLst/>
              <a:ahLst/>
              <a:cxnLst/>
              <a:rect l="l" t="t" r="r" b="b"/>
              <a:pathLst>
                <a:path w="14413" h="12582" extrusionOk="0">
                  <a:moveTo>
                    <a:pt x="14412" y="0"/>
                  </a:moveTo>
                  <a:lnTo>
                    <a:pt x="1" y="2381"/>
                  </a:lnTo>
                  <a:cubicBezTo>
                    <a:pt x="703" y="6717"/>
                    <a:pt x="3334" y="10401"/>
                    <a:pt x="6968" y="12582"/>
                  </a:cubicBezTo>
                  <a:lnTo>
                    <a:pt x="144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a:extLst>
              <a:ext uri="{FF2B5EF4-FFF2-40B4-BE49-F238E27FC236}">
                <a16:creationId xmlns:a16="http://schemas.microsoft.com/office/drawing/2014/main" id="{EBD8D240-C70E-4527-7D27-EF58AF4A6636}"/>
              </a:ext>
            </a:extLst>
          </p:cNvPr>
          <p:cNvPicPr>
            <a:picLocks noChangeAspect="1"/>
          </p:cNvPicPr>
          <p:nvPr/>
        </p:nvPicPr>
        <p:blipFill>
          <a:blip r:embed="rId2"/>
          <a:stretch>
            <a:fillRect/>
          </a:stretch>
        </p:blipFill>
        <p:spPr>
          <a:xfrm>
            <a:off x="1390206" y="1443798"/>
            <a:ext cx="3181794" cy="2743583"/>
          </a:xfrm>
          <a:prstGeom prst="rect">
            <a:avLst/>
          </a:prstGeom>
          <a:ln>
            <a:solidFill>
              <a:schemeClr val="accent1">
                <a:lumMod val="50000"/>
              </a:schemeClr>
            </a:solidFill>
          </a:ln>
        </p:spPr>
      </p:pic>
      <p:sp>
        <p:nvSpPr>
          <p:cNvPr id="17" name="Google Shape;173;p16">
            <a:extLst>
              <a:ext uri="{FF2B5EF4-FFF2-40B4-BE49-F238E27FC236}">
                <a16:creationId xmlns:a16="http://schemas.microsoft.com/office/drawing/2014/main" id="{2AA81C2E-A254-C72D-0EBB-33013DA206A6}"/>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46231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08388-29A7-CAEA-092F-75C5A23CDF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E103E-480F-55F9-027F-C5F9A5C57D2F}"/>
              </a:ext>
            </a:extLst>
          </p:cNvPr>
          <p:cNvSpPr>
            <a:spLocks noGrp="1"/>
          </p:cNvSpPr>
          <p:nvPr>
            <p:ph type="ctrTitle"/>
          </p:nvPr>
        </p:nvSpPr>
        <p:spPr/>
        <p:txBody>
          <a:bodyPr/>
          <a:lstStyle/>
          <a:p>
            <a:r>
              <a:rPr lang="en" sz="1200" dirty="0"/>
              <a:t>Key Insights of </a:t>
            </a:r>
            <a:r>
              <a:rPr lang="en-US" sz="1200" dirty="0"/>
              <a:t>Furnished VS Non-Furnished Offers</a:t>
            </a:r>
            <a:endParaRPr lang="en-US" dirty="0"/>
          </a:p>
        </p:txBody>
      </p:sp>
      <p:sp>
        <p:nvSpPr>
          <p:cNvPr id="3" name="Google Shape;1840;p40">
            <a:extLst>
              <a:ext uri="{FF2B5EF4-FFF2-40B4-BE49-F238E27FC236}">
                <a16:creationId xmlns:a16="http://schemas.microsoft.com/office/drawing/2014/main" id="{5CEBFAD9-9D09-1292-8128-1607654E4F95}"/>
              </a:ext>
            </a:extLst>
          </p:cNvPr>
          <p:cNvSpPr txBox="1">
            <a:spLocks/>
          </p:cNvSpPr>
          <p:nvPr/>
        </p:nvSpPr>
        <p:spPr>
          <a:xfrm>
            <a:off x="4935315" y="1352216"/>
            <a:ext cx="3913198" cy="3454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buFont typeface="Arial" panose="020B0604020202020204" pitchFamily="34" charset="0"/>
              <a:buChar char="•"/>
            </a:pPr>
            <a:r>
              <a:rPr lang="en-US" dirty="0">
                <a:solidFill>
                  <a:srgbClr val="434343"/>
                </a:solidFill>
                <a:latin typeface="Montserrat Black" panose="00000A00000000000000" pitchFamily="2" charset="0"/>
              </a:rPr>
              <a:t>The chart shows the number of Furnished vs Non-Furnished Offers:</a:t>
            </a:r>
          </a:p>
          <a:p>
            <a:pPr algn="l"/>
            <a:endParaRPr lang="en-US" dirty="0">
              <a:solidFill>
                <a:srgbClr val="434343"/>
              </a:solidFill>
              <a:latin typeface="Montserrat Black" panose="00000A00000000000000" pitchFamily="2" charset="0"/>
            </a:endParaRPr>
          </a:p>
          <a:p>
            <a:pPr lvl="1" algn="l"/>
            <a:r>
              <a:rPr lang="en-US" dirty="0">
                <a:solidFill>
                  <a:srgbClr val="434343"/>
                </a:solidFill>
                <a:latin typeface="Montserrat Black" panose="00000A00000000000000" pitchFamily="2" charset="0"/>
              </a:rPr>
              <a:t>- Non-Furnished (False): 25K offers</a:t>
            </a:r>
          </a:p>
          <a:p>
            <a:pPr lvl="1" algn="l"/>
            <a:r>
              <a:rPr lang="en-US" dirty="0">
                <a:solidFill>
                  <a:srgbClr val="434343"/>
                </a:solidFill>
                <a:latin typeface="Montserrat Black" panose="00000A00000000000000" pitchFamily="2" charset="0"/>
              </a:rPr>
              <a:t>- Furnished (True): 2K offers</a:t>
            </a:r>
          </a:p>
          <a:p>
            <a:pPr lvl="1" algn="l"/>
            <a:endParaRPr lang="en-US" dirty="0">
              <a:solidFill>
                <a:srgbClr val="434343"/>
              </a:solidFill>
              <a:latin typeface="Montserrat Black" panose="00000A00000000000000" pitchFamily="2" charset="0"/>
            </a:endParaRPr>
          </a:p>
          <a:p>
            <a:pPr lvl="1" algn="l"/>
            <a:r>
              <a:rPr lang="en-US" dirty="0">
                <a:solidFill>
                  <a:srgbClr val="434343"/>
                </a:solidFill>
                <a:latin typeface="Montserrat Black" panose="00000A00000000000000" pitchFamily="2" charset="0"/>
              </a:rPr>
              <a:t>Non-furnished offers are much more common. You can also view a detailed breakdown of bedrooms and bathrooms through drill-down analysis.</a:t>
            </a:r>
          </a:p>
        </p:txBody>
      </p:sp>
      <p:grpSp>
        <p:nvGrpSpPr>
          <p:cNvPr id="6" name="Google Shape;2400;p60">
            <a:extLst>
              <a:ext uri="{FF2B5EF4-FFF2-40B4-BE49-F238E27FC236}">
                <a16:creationId xmlns:a16="http://schemas.microsoft.com/office/drawing/2014/main" id="{5A1E323C-F26D-E174-6676-8B02E54F57EB}"/>
              </a:ext>
            </a:extLst>
          </p:cNvPr>
          <p:cNvGrpSpPr/>
          <p:nvPr/>
        </p:nvGrpSpPr>
        <p:grpSpPr>
          <a:xfrm>
            <a:off x="8243226" y="281394"/>
            <a:ext cx="692292" cy="346173"/>
            <a:chOff x="3908639" y="2721642"/>
            <a:chExt cx="1910648" cy="955399"/>
          </a:xfrm>
        </p:grpSpPr>
        <p:sp>
          <p:nvSpPr>
            <p:cNvPr id="9" name="Google Shape;2401;p60">
              <a:extLst>
                <a:ext uri="{FF2B5EF4-FFF2-40B4-BE49-F238E27FC236}">
                  <a16:creationId xmlns:a16="http://schemas.microsoft.com/office/drawing/2014/main" id="{F3AFA949-27B3-DC13-A6A5-341714264C84}"/>
                </a:ext>
              </a:extLst>
            </p:cNvPr>
            <p:cNvSpPr/>
            <p:nvPr/>
          </p:nvSpPr>
          <p:spPr>
            <a:xfrm>
              <a:off x="4030044" y="3252002"/>
              <a:ext cx="226844" cy="353589"/>
            </a:xfrm>
            <a:custGeom>
              <a:avLst/>
              <a:gdLst/>
              <a:ahLst/>
              <a:cxnLst/>
              <a:rect l="l" t="t" r="r" b="b"/>
              <a:pathLst>
                <a:path w="3184" h="4963" extrusionOk="0">
                  <a:moveTo>
                    <a:pt x="1" y="0"/>
                  </a:moveTo>
                  <a:lnTo>
                    <a:pt x="1" y="4963"/>
                  </a:lnTo>
                  <a:lnTo>
                    <a:pt x="3184" y="4963"/>
                  </a:lnTo>
                  <a:lnTo>
                    <a:pt x="3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02;p60">
              <a:extLst>
                <a:ext uri="{FF2B5EF4-FFF2-40B4-BE49-F238E27FC236}">
                  <a16:creationId xmlns:a16="http://schemas.microsoft.com/office/drawing/2014/main" id="{A183277C-0420-DBBD-33D7-1639A6883FD3}"/>
                </a:ext>
              </a:extLst>
            </p:cNvPr>
            <p:cNvSpPr/>
            <p:nvPr/>
          </p:nvSpPr>
          <p:spPr>
            <a:xfrm>
              <a:off x="4313964" y="3143066"/>
              <a:ext cx="226844" cy="462523"/>
            </a:xfrm>
            <a:custGeom>
              <a:avLst/>
              <a:gdLst/>
              <a:ahLst/>
              <a:cxnLst/>
              <a:rect l="l" t="t" r="r" b="b"/>
              <a:pathLst>
                <a:path w="3184" h="6492" extrusionOk="0">
                  <a:moveTo>
                    <a:pt x="1" y="1"/>
                  </a:moveTo>
                  <a:lnTo>
                    <a:pt x="1" y="6492"/>
                  </a:lnTo>
                  <a:lnTo>
                    <a:pt x="3184" y="6492"/>
                  </a:lnTo>
                  <a:lnTo>
                    <a:pt x="31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03;p60">
              <a:extLst>
                <a:ext uri="{FF2B5EF4-FFF2-40B4-BE49-F238E27FC236}">
                  <a16:creationId xmlns:a16="http://schemas.microsoft.com/office/drawing/2014/main" id="{5F11D5D4-9E60-D058-6B87-6A5FC3B8B548}"/>
                </a:ext>
              </a:extLst>
            </p:cNvPr>
            <p:cNvSpPr/>
            <p:nvPr/>
          </p:nvSpPr>
          <p:spPr>
            <a:xfrm>
              <a:off x="4590758" y="3034130"/>
              <a:ext cx="226844" cy="571456"/>
            </a:xfrm>
            <a:custGeom>
              <a:avLst/>
              <a:gdLst/>
              <a:ahLst/>
              <a:cxnLst/>
              <a:rect l="l" t="t" r="r" b="b"/>
              <a:pathLst>
                <a:path w="3184" h="8021" extrusionOk="0">
                  <a:moveTo>
                    <a:pt x="1" y="1"/>
                  </a:moveTo>
                  <a:lnTo>
                    <a:pt x="1" y="8021"/>
                  </a:lnTo>
                  <a:lnTo>
                    <a:pt x="3184" y="8021"/>
                  </a:lnTo>
                  <a:lnTo>
                    <a:pt x="31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04;p60">
              <a:extLst>
                <a:ext uri="{FF2B5EF4-FFF2-40B4-BE49-F238E27FC236}">
                  <a16:creationId xmlns:a16="http://schemas.microsoft.com/office/drawing/2014/main" id="{CB7B416B-04DE-78D8-644F-D8C818E1DED1}"/>
                </a:ext>
              </a:extLst>
            </p:cNvPr>
            <p:cNvSpPr/>
            <p:nvPr/>
          </p:nvSpPr>
          <p:spPr>
            <a:xfrm>
              <a:off x="4880021" y="2873469"/>
              <a:ext cx="228625" cy="732114"/>
            </a:xfrm>
            <a:custGeom>
              <a:avLst/>
              <a:gdLst/>
              <a:ahLst/>
              <a:cxnLst/>
              <a:rect l="l" t="t" r="r" b="b"/>
              <a:pathLst>
                <a:path w="3209" h="10276" extrusionOk="0">
                  <a:moveTo>
                    <a:pt x="1" y="0"/>
                  </a:moveTo>
                  <a:lnTo>
                    <a:pt x="1" y="10276"/>
                  </a:lnTo>
                  <a:lnTo>
                    <a:pt x="3209" y="10276"/>
                  </a:lnTo>
                  <a:lnTo>
                    <a:pt x="32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05;p60">
              <a:extLst>
                <a:ext uri="{FF2B5EF4-FFF2-40B4-BE49-F238E27FC236}">
                  <a16:creationId xmlns:a16="http://schemas.microsoft.com/office/drawing/2014/main" id="{EB80E963-5154-8587-860B-FE2097F8F477}"/>
                </a:ext>
              </a:extLst>
            </p:cNvPr>
            <p:cNvSpPr/>
            <p:nvPr/>
          </p:nvSpPr>
          <p:spPr>
            <a:xfrm>
              <a:off x="5165721" y="3135941"/>
              <a:ext cx="226844" cy="469647"/>
            </a:xfrm>
            <a:custGeom>
              <a:avLst/>
              <a:gdLst/>
              <a:ahLst/>
              <a:cxnLst/>
              <a:rect l="l" t="t" r="r" b="b"/>
              <a:pathLst>
                <a:path w="3184" h="6592" extrusionOk="0">
                  <a:moveTo>
                    <a:pt x="1" y="0"/>
                  </a:moveTo>
                  <a:lnTo>
                    <a:pt x="1" y="6592"/>
                  </a:lnTo>
                  <a:lnTo>
                    <a:pt x="3184" y="6592"/>
                  </a:lnTo>
                  <a:lnTo>
                    <a:pt x="31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06;p60">
              <a:extLst>
                <a:ext uri="{FF2B5EF4-FFF2-40B4-BE49-F238E27FC236}">
                  <a16:creationId xmlns:a16="http://schemas.microsoft.com/office/drawing/2014/main" id="{00001FB4-2C6B-F138-D130-4075DBFF149C}"/>
                </a:ext>
              </a:extLst>
            </p:cNvPr>
            <p:cNvSpPr/>
            <p:nvPr/>
          </p:nvSpPr>
          <p:spPr>
            <a:xfrm>
              <a:off x="5465742" y="2721642"/>
              <a:ext cx="226844" cy="883937"/>
            </a:xfrm>
            <a:custGeom>
              <a:avLst/>
              <a:gdLst/>
              <a:ahLst/>
              <a:cxnLst/>
              <a:rect l="l" t="t" r="r" b="b"/>
              <a:pathLst>
                <a:path w="3184" h="12407" extrusionOk="0">
                  <a:moveTo>
                    <a:pt x="0" y="1"/>
                  </a:moveTo>
                  <a:lnTo>
                    <a:pt x="0" y="12407"/>
                  </a:lnTo>
                  <a:lnTo>
                    <a:pt x="3183" y="12407"/>
                  </a:lnTo>
                  <a:lnTo>
                    <a:pt x="3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407;p60">
              <a:extLst>
                <a:ext uri="{FF2B5EF4-FFF2-40B4-BE49-F238E27FC236}">
                  <a16:creationId xmlns:a16="http://schemas.microsoft.com/office/drawing/2014/main" id="{7253FA02-AD36-B883-7722-38AF4C9514C0}"/>
                </a:ext>
              </a:extLst>
            </p:cNvPr>
            <p:cNvSpPr/>
            <p:nvPr/>
          </p:nvSpPr>
          <p:spPr>
            <a:xfrm>
              <a:off x="3908639" y="2869835"/>
              <a:ext cx="1910648" cy="807206"/>
            </a:xfrm>
            <a:custGeom>
              <a:avLst/>
              <a:gdLst/>
              <a:ahLst/>
              <a:cxnLst/>
              <a:rect l="l" t="t" r="r" b="b"/>
              <a:pathLst>
                <a:path w="26818" h="11330" extrusionOk="0">
                  <a:moveTo>
                    <a:pt x="1" y="1"/>
                  </a:moveTo>
                  <a:lnTo>
                    <a:pt x="1" y="11329"/>
                  </a:lnTo>
                  <a:lnTo>
                    <a:pt x="26818" y="11329"/>
                  </a:lnTo>
                  <a:lnTo>
                    <a:pt x="26818" y="10928"/>
                  </a:lnTo>
                  <a:lnTo>
                    <a:pt x="427" y="10928"/>
                  </a:ln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a:extLst>
              <a:ext uri="{FF2B5EF4-FFF2-40B4-BE49-F238E27FC236}">
                <a16:creationId xmlns:a16="http://schemas.microsoft.com/office/drawing/2014/main" id="{0B5128BD-5D7F-9E14-F897-D371D49601F3}"/>
              </a:ext>
            </a:extLst>
          </p:cNvPr>
          <p:cNvPicPr>
            <a:picLocks noChangeAspect="1"/>
          </p:cNvPicPr>
          <p:nvPr/>
        </p:nvPicPr>
        <p:blipFill>
          <a:blip r:embed="rId2"/>
          <a:stretch>
            <a:fillRect/>
          </a:stretch>
        </p:blipFill>
        <p:spPr>
          <a:xfrm>
            <a:off x="1409259" y="1527618"/>
            <a:ext cx="3162741" cy="2743583"/>
          </a:xfrm>
          <a:prstGeom prst="rect">
            <a:avLst/>
          </a:prstGeom>
          <a:ln>
            <a:solidFill>
              <a:schemeClr val="accent1">
                <a:lumMod val="50000"/>
              </a:schemeClr>
            </a:solidFill>
          </a:ln>
        </p:spPr>
      </p:pic>
      <p:sp>
        <p:nvSpPr>
          <p:cNvPr id="20" name="Google Shape;173;p16">
            <a:extLst>
              <a:ext uri="{FF2B5EF4-FFF2-40B4-BE49-F238E27FC236}">
                <a16:creationId xmlns:a16="http://schemas.microsoft.com/office/drawing/2014/main" id="{18305297-1958-0E20-5488-6820539AE13B}"/>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2233272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3FD0-05B8-2B05-721B-C859D4680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02C134-4640-0B67-B353-DE795D13522B}"/>
              </a:ext>
            </a:extLst>
          </p:cNvPr>
          <p:cNvSpPr>
            <a:spLocks noGrp="1"/>
          </p:cNvSpPr>
          <p:nvPr>
            <p:ph type="ctrTitle"/>
          </p:nvPr>
        </p:nvSpPr>
        <p:spPr/>
        <p:txBody>
          <a:bodyPr/>
          <a:lstStyle/>
          <a:p>
            <a:r>
              <a:rPr lang="en" sz="1200" dirty="0"/>
              <a:t>Key Insights of Average </a:t>
            </a:r>
            <a:r>
              <a:rPr lang="en-US" sz="1200" dirty="0"/>
              <a:t>Area by Type</a:t>
            </a:r>
            <a:endParaRPr lang="en-US" dirty="0"/>
          </a:p>
        </p:txBody>
      </p:sp>
      <p:sp>
        <p:nvSpPr>
          <p:cNvPr id="4" name="Google Shape;1840;p40">
            <a:extLst>
              <a:ext uri="{FF2B5EF4-FFF2-40B4-BE49-F238E27FC236}">
                <a16:creationId xmlns:a16="http://schemas.microsoft.com/office/drawing/2014/main" id="{5A894865-74D1-738C-7F7D-A19516EB2437}"/>
              </a:ext>
            </a:extLst>
          </p:cNvPr>
          <p:cNvSpPr txBox="1">
            <a:spLocks/>
          </p:cNvSpPr>
          <p:nvPr/>
        </p:nvSpPr>
        <p:spPr>
          <a:xfrm>
            <a:off x="5007811" y="1209391"/>
            <a:ext cx="3913198" cy="3367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1pPr>
            <a:lvl2pPr marL="914400" marR="0" lvl="1"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2pPr>
            <a:lvl3pPr marL="1371600" marR="0" lvl="2"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3pPr>
            <a:lvl4pPr marL="1828800" marR="0" lvl="3"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4pPr>
            <a:lvl5pPr marL="2286000" marR="0" lvl="4"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5pPr>
            <a:lvl6pPr marL="2743200" marR="0" lvl="5"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6pPr>
            <a:lvl7pPr marL="3200400" marR="0" lvl="6"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7pPr>
            <a:lvl8pPr marL="3657600" marR="0" lvl="7"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8pPr>
            <a:lvl9pPr marL="4114800" marR="0" lvl="8" indent="-317500" algn="ctr" rtl="0">
              <a:lnSpc>
                <a:spcPct val="100000"/>
              </a:lnSpc>
              <a:spcBef>
                <a:spcPts val="0"/>
              </a:spcBef>
              <a:spcAft>
                <a:spcPts val="0"/>
              </a:spcAft>
              <a:buClr>
                <a:schemeClr val="dk1"/>
              </a:buClr>
              <a:buSzPts val="1400"/>
              <a:buFont typeface="Titillium Web"/>
              <a:buNone/>
              <a:defRPr sz="1400" b="0" i="0" u="none" strike="noStrike" cap="none">
                <a:solidFill>
                  <a:schemeClr val="dk1"/>
                </a:solidFill>
                <a:latin typeface="Titillium Web"/>
                <a:ea typeface="Titillium Web"/>
                <a:cs typeface="Titillium Web"/>
                <a:sym typeface="Titillium Web"/>
              </a:defRPr>
            </a:lvl9pPr>
          </a:lstStyle>
          <a:p>
            <a:pPr algn="l">
              <a:lnSpc>
                <a:spcPct val="100000"/>
              </a:lnSpc>
              <a:buFont typeface="Arial" panose="020B0604020202020204" pitchFamily="34" charset="0"/>
              <a:buChar char="•"/>
            </a:pPr>
            <a:r>
              <a:rPr lang="en-US" sz="1100" dirty="0">
                <a:solidFill>
                  <a:srgbClr val="434343"/>
                </a:solidFill>
                <a:latin typeface="Montserrat Black" panose="00000A00000000000000" pitchFamily="2" charset="0"/>
              </a:rPr>
              <a:t>The bar and line chart "Offers and Average Area by Type" compares property types:</a:t>
            </a:r>
          </a:p>
          <a:p>
            <a:pPr algn="l">
              <a:lnSpc>
                <a:spcPct val="100000"/>
              </a:lnSpc>
            </a:pPr>
            <a:endParaRPr lang="en-US" sz="1100" dirty="0">
              <a:solidFill>
                <a:srgbClr val="434343"/>
              </a:solidFill>
              <a:latin typeface="Montserrat Black" panose="00000A00000000000000" pitchFamily="2" charset="0"/>
            </a:endParaRPr>
          </a:p>
          <a:p>
            <a:pPr lvl="1" algn="l"/>
            <a:r>
              <a:rPr lang="en-US" sz="1100" dirty="0">
                <a:solidFill>
                  <a:srgbClr val="434343"/>
                </a:solidFill>
                <a:latin typeface="Montserrat Black" panose="00000A00000000000000" pitchFamily="2" charset="0"/>
              </a:rPr>
              <a:t>- Apartments and Chalets lead in offers, while Duplexes, Penthouses, and Standalone houses have fewer.</a:t>
            </a:r>
          </a:p>
          <a:p>
            <a:pPr lvl="1" algn="l"/>
            <a:r>
              <a:rPr lang="en-US" sz="1100" dirty="0">
                <a:solidFill>
                  <a:srgbClr val="434343"/>
                </a:solidFill>
                <a:latin typeface="Montserrat Black" panose="00000A00000000000000" pitchFamily="2" charset="0"/>
              </a:rPr>
              <a:t>- Studios, Town Houses, and Twin Houses have moderate offer counts.</a:t>
            </a:r>
          </a:p>
          <a:p>
            <a:pPr lvl="1" algn="l"/>
            <a:endParaRPr lang="en-US" sz="1100" dirty="0">
              <a:solidFill>
                <a:srgbClr val="434343"/>
              </a:solidFill>
              <a:latin typeface="Montserrat Black" panose="00000A00000000000000" pitchFamily="2" charset="0"/>
            </a:endParaRPr>
          </a:p>
          <a:p>
            <a:pPr lvl="1" algn="l"/>
            <a:r>
              <a:rPr lang="en-US" sz="1100" dirty="0">
                <a:solidFill>
                  <a:srgbClr val="434343"/>
                </a:solidFill>
                <a:latin typeface="Montserrat Black" panose="00000A00000000000000" pitchFamily="2" charset="0"/>
              </a:rPr>
              <a:t>In terms of area:</a:t>
            </a:r>
          </a:p>
          <a:p>
            <a:pPr lvl="1" algn="l"/>
            <a:r>
              <a:rPr lang="en-US" sz="1100" dirty="0">
                <a:solidFill>
                  <a:srgbClr val="434343"/>
                </a:solidFill>
                <a:latin typeface="Montserrat Black" panose="00000A00000000000000" pitchFamily="2" charset="0"/>
              </a:rPr>
              <a:t>- Standalone houses and Penthouses have the largest space, while Chalets, Duplexes, and Apartments offer smaller areas.</a:t>
            </a:r>
          </a:p>
          <a:p>
            <a:pPr lvl="1" algn="l"/>
            <a:endParaRPr lang="en-US" sz="1100" dirty="0">
              <a:solidFill>
                <a:srgbClr val="434343"/>
              </a:solidFill>
              <a:latin typeface="Montserrat Black" panose="00000A00000000000000" pitchFamily="2" charset="0"/>
            </a:endParaRPr>
          </a:p>
          <a:p>
            <a:pPr lvl="1" algn="l"/>
            <a:r>
              <a:rPr lang="en-US" sz="1100" dirty="0">
                <a:solidFill>
                  <a:srgbClr val="434343"/>
                </a:solidFill>
                <a:latin typeface="Montserrat Black" panose="00000A00000000000000" pitchFamily="2" charset="0"/>
              </a:rPr>
              <a:t>Summary: Apartments and Chalets dominate in availability, whereas Standalone houses and Penthouses provide the most space.</a:t>
            </a:r>
          </a:p>
        </p:txBody>
      </p:sp>
      <p:pic>
        <p:nvPicPr>
          <p:cNvPr id="5" name="Picture 4">
            <a:extLst>
              <a:ext uri="{FF2B5EF4-FFF2-40B4-BE49-F238E27FC236}">
                <a16:creationId xmlns:a16="http://schemas.microsoft.com/office/drawing/2014/main" id="{D1B05A46-240E-DCD8-BB8D-E5AC998F1F9A}"/>
              </a:ext>
            </a:extLst>
          </p:cNvPr>
          <p:cNvPicPr>
            <a:picLocks noChangeAspect="1"/>
          </p:cNvPicPr>
          <p:nvPr/>
        </p:nvPicPr>
        <p:blipFill>
          <a:blip r:embed="rId2"/>
          <a:srcRect/>
          <a:stretch/>
        </p:blipFill>
        <p:spPr>
          <a:xfrm>
            <a:off x="8261025" y="125323"/>
            <a:ext cx="517216" cy="517216"/>
          </a:xfrm>
          <a:prstGeom prst="rect">
            <a:avLst/>
          </a:prstGeom>
        </p:spPr>
      </p:pic>
      <p:pic>
        <p:nvPicPr>
          <p:cNvPr id="17" name="Picture 16">
            <a:extLst>
              <a:ext uri="{FF2B5EF4-FFF2-40B4-BE49-F238E27FC236}">
                <a16:creationId xmlns:a16="http://schemas.microsoft.com/office/drawing/2014/main" id="{94193CC1-8564-A646-8DA4-915E907F9294}"/>
              </a:ext>
            </a:extLst>
          </p:cNvPr>
          <p:cNvPicPr>
            <a:picLocks noChangeAspect="1"/>
          </p:cNvPicPr>
          <p:nvPr/>
        </p:nvPicPr>
        <p:blipFill>
          <a:blip r:embed="rId3"/>
          <a:stretch>
            <a:fillRect/>
          </a:stretch>
        </p:blipFill>
        <p:spPr>
          <a:xfrm>
            <a:off x="1007496" y="1472281"/>
            <a:ext cx="4000315" cy="2515168"/>
          </a:xfrm>
          <a:prstGeom prst="rect">
            <a:avLst/>
          </a:prstGeom>
          <a:ln>
            <a:solidFill>
              <a:schemeClr val="accent1">
                <a:lumMod val="50000"/>
              </a:schemeClr>
            </a:solidFill>
          </a:ln>
        </p:spPr>
      </p:pic>
      <p:sp>
        <p:nvSpPr>
          <p:cNvPr id="19" name="Google Shape;173;p16">
            <a:extLst>
              <a:ext uri="{FF2B5EF4-FFF2-40B4-BE49-F238E27FC236}">
                <a16:creationId xmlns:a16="http://schemas.microsoft.com/office/drawing/2014/main" id="{FD114982-A435-131D-B63B-FEB12C0AE0DA}"/>
              </a:ext>
            </a:extLst>
          </p:cNvPr>
          <p:cNvSpPr txBox="1">
            <a:spLocks/>
          </p:cNvSpPr>
          <p:nvPr/>
        </p:nvSpPr>
        <p:spPr>
          <a:xfrm>
            <a:off x="5959642" y="40452"/>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4"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613028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C5787CDE-F534-09B0-3621-91B003563EF2}"/>
            </a:ext>
          </a:extLst>
        </p:cNvPr>
        <p:cNvGrpSpPr/>
        <p:nvPr/>
      </p:nvGrpSpPr>
      <p:grpSpPr>
        <a:xfrm>
          <a:off x="0" y="0"/>
          <a:ext cx="0" cy="0"/>
          <a:chOff x="0" y="0"/>
          <a:chExt cx="0" cy="0"/>
        </a:xfrm>
      </p:grpSpPr>
      <p:sp>
        <p:nvSpPr>
          <p:cNvPr id="184" name="Google Shape;184;p17">
            <a:extLst>
              <a:ext uri="{FF2B5EF4-FFF2-40B4-BE49-F238E27FC236}">
                <a16:creationId xmlns:a16="http://schemas.microsoft.com/office/drawing/2014/main" id="{C038922B-984A-6F98-B722-A7098AA6EA67}"/>
              </a:ext>
            </a:extLst>
          </p:cNvPr>
          <p:cNvSpPr txBox="1">
            <a:spLocks noGrp="1"/>
          </p:cNvSpPr>
          <p:nvPr>
            <p:ph type="ctrTitle"/>
          </p:nvPr>
        </p:nvSpPr>
        <p:spPr>
          <a:xfrm>
            <a:off x="831200" y="1605949"/>
            <a:ext cx="3867300" cy="8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434343"/>
                </a:solidFill>
              </a:rPr>
              <a:t>CONCLUSION</a:t>
            </a:r>
          </a:p>
        </p:txBody>
      </p:sp>
      <p:grpSp>
        <p:nvGrpSpPr>
          <p:cNvPr id="186" name="Google Shape;186;p17">
            <a:extLst>
              <a:ext uri="{FF2B5EF4-FFF2-40B4-BE49-F238E27FC236}">
                <a16:creationId xmlns:a16="http://schemas.microsoft.com/office/drawing/2014/main" id="{BEDBE5ED-2623-E2BD-CF20-B79E09E061FA}"/>
              </a:ext>
            </a:extLst>
          </p:cNvPr>
          <p:cNvGrpSpPr/>
          <p:nvPr/>
        </p:nvGrpSpPr>
        <p:grpSpPr>
          <a:xfrm>
            <a:off x="5811131" y="1111432"/>
            <a:ext cx="1980215" cy="1907859"/>
            <a:chOff x="1029600" y="238175"/>
            <a:chExt cx="5360625" cy="5164750"/>
          </a:xfrm>
        </p:grpSpPr>
        <p:sp>
          <p:nvSpPr>
            <p:cNvPr id="187" name="Google Shape;187;p17">
              <a:extLst>
                <a:ext uri="{FF2B5EF4-FFF2-40B4-BE49-F238E27FC236}">
                  <a16:creationId xmlns:a16="http://schemas.microsoft.com/office/drawing/2014/main" id="{A13422B1-8813-5ABA-999D-10643791544F}"/>
                </a:ext>
              </a:extLst>
            </p:cNvPr>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a:extLst>
                <a:ext uri="{FF2B5EF4-FFF2-40B4-BE49-F238E27FC236}">
                  <a16:creationId xmlns:a16="http://schemas.microsoft.com/office/drawing/2014/main" id="{54AC67B1-1FDA-4E74-4F56-2467DFD60D61}"/>
                </a:ext>
              </a:extLst>
            </p:cNvPr>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a:extLst>
                <a:ext uri="{FF2B5EF4-FFF2-40B4-BE49-F238E27FC236}">
                  <a16:creationId xmlns:a16="http://schemas.microsoft.com/office/drawing/2014/main" id="{2D8140E3-C4C4-D970-B36A-EFAE460F5E3F}"/>
                </a:ext>
              </a:extLst>
            </p:cNvPr>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a:extLst>
                <a:ext uri="{FF2B5EF4-FFF2-40B4-BE49-F238E27FC236}">
                  <a16:creationId xmlns:a16="http://schemas.microsoft.com/office/drawing/2014/main" id="{7336BAC2-99BC-ADAD-786F-A8556BB8F711}"/>
                </a:ext>
              </a:extLst>
            </p:cNvPr>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a:extLst>
                <a:ext uri="{FF2B5EF4-FFF2-40B4-BE49-F238E27FC236}">
                  <a16:creationId xmlns:a16="http://schemas.microsoft.com/office/drawing/2014/main" id="{4A658006-EF05-0C62-5722-AE29929FFD03}"/>
                </a:ext>
              </a:extLst>
            </p:cNvPr>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a:extLst>
                <a:ext uri="{FF2B5EF4-FFF2-40B4-BE49-F238E27FC236}">
                  <a16:creationId xmlns:a16="http://schemas.microsoft.com/office/drawing/2014/main" id="{E73350F2-1D50-B8B6-D998-2DBE340049AD}"/>
                </a:ext>
              </a:extLst>
            </p:cNvPr>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a:extLst>
                <a:ext uri="{FF2B5EF4-FFF2-40B4-BE49-F238E27FC236}">
                  <a16:creationId xmlns:a16="http://schemas.microsoft.com/office/drawing/2014/main" id="{8042BCC9-258F-2E18-F857-8BA7E4BF6F8F}"/>
                </a:ext>
              </a:extLst>
            </p:cNvPr>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a:extLst>
                <a:ext uri="{FF2B5EF4-FFF2-40B4-BE49-F238E27FC236}">
                  <a16:creationId xmlns:a16="http://schemas.microsoft.com/office/drawing/2014/main" id="{84D0E604-7000-E6BF-9411-46000D924FA5}"/>
                </a:ext>
              </a:extLst>
            </p:cNvPr>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a:extLst>
                <a:ext uri="{FF2B5EF4-FFF2-40B4-BE49-F238E27FC236}">
                  <a16:creationId xmlns:a16="http://schemas.microsoft.com/office/drawing/2014/main" id="{E728A14E-1290-6A66-A2DD-401C9F796C22}"/>
                </a:ext>
              </a:extLst>
            </p:cNvPr>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7">
            <a:extLst>
              <a:ext uri="{FF2B5EF4-FFF2-40B4-BE49-F238E27FC236}">
                <a16:creationId xmlns:a16="http://schemas.microsoft.com/office/drawing/2014/main" id="{F64B4F85-216D-F4A0-14E9-4F769B1EF65C}"/>
              </a:ext>
            </a:extLst>
          </p:cNvPr>
          <p:cNvSpPr txBox="1"/>
          <p:nvPr/>
        </p:nvSpPr>
        <p:spPr>
          <a:xfrm>
            <a:off x="5591475" y="302241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74C1B9"/>
                </a:solidFill>
                <a:latin typeface="Montserrat Light"/>
                <a:ea typeface="Montserrat Light"/>
                <a:cs typeface="Montserrat Light"/>
                <a:sym typeface="Montserrat Light"/>
              </a:rPr>
              <a:t>Egypt</a:t>
            </a:r>
            <a:endParaRPr sz="3000" dirty="0">
              <a:solidFill>
                <a:srgbClr val="74C1B9"/>
              </a:solidFill>
              <a:latin typeface="Montserrat Black"/>
              <a:ea typeface="Montserrat Black"/>
              <a:cs typeface="Montserrat Black"/>
              <a:sym typeface="Montserrat Black"/>
            </a:endParaRPr>
          </a:p>
        </p:txBody>
      </p:sp>
      <p:sp>
        <p:nvSpPr>
          <p:cNvPr id="197" name="Google Shape;197;p17">
            <a:extLst>
              <a:ext uri="{FF2B5EF4-FFF2-40B4-BE49-F238E27FC236}">
                <a16:creationId xmlns:a16="http://schemas.microsoft.com/office/drawing/2014/main" id="{CE78A3B1-4852-E418-D60F-CED3895BD548}"/>
              </a:ext>
            </a:extLst>
          </p:cNvPr>
          <p:cNvSpPr txBox="1"/>
          <p:nvPr/>
        </p:nvSpPr>
        <p:spPr>
          <a:xfrm>
            <a:off x="5591475" y="346056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ontserrat Light"/>
                <a:ea typeface="Montserrat Light"/>
                <a:cs typeface="Montserrat Light"/>
                <a:sym typeface="Montserrat Light"/>
              </a:rPr>
              <a:t>REAL ESTATE</a:t>
            </a:r>
            <a:endParaRPr sz="1200" dirty="0">
              <a:solidFill>
                <a:srgbClr val="434343"/>
              </a:solidFill>
              <a:latin typeface="Montserrat Light"/>
              <a:ea typeface="Montserrat Light"/>
              <a:cs typeface="Montserrat Light"/>
              <a:sym typeface="Montserrat Light"/>
            </a:endParaRPr>
          </a:p>
        </p:txBody>
      </p:sp>
      <p:sp>
        <p:nvSpPr>
          <p:cNvPr id="2" name="Google Shape;173;p16">
            <a:extLst>
              <a:ext uri="{FF2B5EF4-FFF2-40B4-BE49-F238E27FC236}">
                <a16:creationId xmlns:a16="http://schemas.microsoft.com/office/drawing/2014/main" id="{A949AADC-0F0D-6813-7CE2-DA5CBDAF88DD}"/>
              </a:ext>
            </a:extLst>
          </p:cNvPr>
          <p:cNvSpPr txBox="1">
            <a:spLocks/>
          </p:cNvSpPr>
          <p:nvPr/>
        </p:nvSpPr>
        <p:spPr>
          <a:xfrm>
            <a:off x="6855887" y="-25886"/>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163617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22"/>
          <p:cNvSpPr/>
          <p:nvPr/>
        </p:nvSpPr>
        <p:spPr>
          <a:xfrm>
            <a:off x="2227749" y="4583328"/>
            <a:ext cx="854242" cy="608617"/>
          </a:xfrm>
          <a:custGeom>
            <a:avLst/>
            <a:gdLst/>
            <a:ahLst/>
            <a:cxnLst/>
            <a:rect l="l" t="t" r="r" b="b"/>
            <a:pathLst>
              <a:path w="40016" h="28510" extrusionOk="0">
                <a:moveTo>
                  <a:pt x="17075" y="1"/>
                </a:moveTo>
                <a:cubicBezTo>
                  <a:pt x="16745" y="1"/>
                  <a:pt x="16414" y="16"/>
                  <a:pt x="16083" y="47"/>
                </a:cubicBezTo>
                <a:cubicBezTo>
                  <a:pt x="11480" y="461"/>
                  <a:pt x="7818" y="3709"/>
                  <a:pt x="6651" y="7912"/>
                </a:cubicBezTo>
                <a:cubicBezTo>
                  <a:pt x="6442" y="8678"/>
                  <a:pt x="5780" y="9234"/>
                  <a:pt x="4990" y="9310"/>
                </a:cubicBezTo>
                <a:cubicBezTo>
                  <a:pt x="4691" y="9340"/>
                  <a:pt x="4395" y="9394"/>
                  <a:pt x="4104" y="9473"/>
                </a:cubicBezTo>
                <a:cubicBezTo>
                  <a:pt x="1821" y="10090"/>
                  <a:pt x="158" y="12164"/>
                  <a:pt x="64" y="14526"/>
                </a:cubicBezTo>
                <a:cubicBezTo>
                  <a:pt x="1" y="15978"/>
                  <a:pt x="518" y="17396"/>
                  <a:pt x="1501" y="18467"/>
                </a:cubicBezTo>
                <a:cubicBezTo>
                  <a:pt x="2075" y="19093"/>
                  <a:pt x="2320" y="19942"/>
                  <a:pt x="2124" y="20765"/>
                </a:cubicBezTo>
                <a:cubicBezTo>
                  <a:pt x="1761" y="22307"/>
                  <a:pt x="1703" y="23910"/>
                  <a:pt x="1960" y="25477"/>
                </a:cubicBezTo>
                <a:cubicBezTo>
                  <a:pt x="2130" y="26526"/>
                  <a:pt x="2444" y="27545"/>
                  <a:pt x="2889" y="28510"/>
                </a:cubicBezTo>
                <a:lnTo>
                  <a:pt x="38186" y="28510"/>
                </a:lnTo>
                <a:cubicBezTo>
                  <a:pt x="39390" y="26577"/>
                  <a:pt x="40016" y="24270"/>
                  <a:pt x="39798" y="21866"/>
                </a:cubicBezTo>
                <a:cubicBezTo>
                  <a:pt x="39632" y="20000"/>
                  <a:pt x="38982" y="18207"/>
                  <a:pt x="37911" y="16667"/>
                </a:cubicBezTo>
                <a:cubicBezTo>
                  <a:pt x="37279" y="15754"/>
                  <a:pt x="37037" y="14629"/>
                  <a:pt x="37237" y="13537"/>
                </a:cubicBezTo>
                <a:cubicBezTo>
                  <a:pt x="37427" y="12470"/>
                  <a:pt x="37418" y="11375"/>
                  <a:pt x="37213" y="10308"/>
                </a:cubicBezTo>
                <a:cubicBezTo>
                  <a:pt x="36435" y="6249"/>
                  <a:pt x="32837" y="3243"/>
                  <a:pt x="28709" y="3192"/>
                </a:cubicBezTo>
                <a:cubicBezTo>
                  <a:pt x="28670" y="3191"/>
                  <a:pt x="28632" y="3191"/>
                  <a:pt x="28594" y="3191"/>
                </a:cubicBezTo>
                <a:cubicBezTo>
                  <a:pt x="27916" y="3191"/>
                  <a:pt x="27244" y="3267"/>
                  <a:pt x="26586" y="3422"/>
                </a:cubicBezTo>
                <a:cubicBezTo>
                  <a:pt x="26407" y="3463"/>
                  <a:pt x="26227" y="3482"/>
                  <a:pt x="26048" y="3482"/>
                </a:cubicBezTo>
                <a:cubicBezTo>
                  <a:pt x="25408" y="3482"/>
                  <a:pt x="24786" y="3229"/>
                  <a:pt x="24296" y="2790"/>
                </a:cubicBezTo>
                <a:cubicBezTo>
                  <a:pt x="22311" y="987"/>
                  <a:pt x="19732" y="1"/>
                  <a:pt x="17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2"/>
          <p:cNvSpPr/>
          <p:nvPr/>
        </p:nvSpPr>
        <p:spPr>
          <a:xfrm>
            <a:off x="782423" y="4808729"/>
            <a:ext cx="577374" cy="411357"/>
          </a:xfrm>
          <a:custGeom>
            <a:avLst/>
            <a:gdLst/>
            <a:ahLst/>
            <a:cxnLst/>
            <a:rect l="l" t="t" r="r" b="b"/>
            <a:pathLst>
              <a:path w="40019" h="28512" extrusionOk="0">
                <a:moveTo>
                  <a:pt x="17066" y="1"/>
                </a:moveTo>
                <a:cubicBezTo>
                  <a:pt x="16739" y="1"/>
                  <a:pt x="16411" y="16"/>
                  <a:pt x="16083" y="46"/>
                </a:cubicBezTo>
                <a:cubicBezTo>
                  <a:pt x="11480" y="463"/>
                  <a:pt x="7818" y="3708"/>
                  <a:pt x="6651" y="7911"/>
                </a:cubicBezTo>
                <a:cubicBezTo>
                  <a:pt x="6442" y="8677"/>
                  <a:pt x="5780" y="9233"/>
                  <a:pt x="4990" y="9312"/>
                </a:cubicBezTo>
                <a:cubicBezTo>
                  <a:pt x="4691" y="9342"/>
                  <a:pt x="4395" y="9396"/>
                  <a:pt x="4104" y="9475"/>
                </a:cubicBezTo>
                <a:cubicBezTo>
                  <a:pt x="1821" y="10092"/>
                  <a:pt x="158" y="12163"/>
                  <a:pt x="64" y="14528"/>
                </a:cubicBezTo>
                <a:cubicBezTo>
                  <a:pt x="1" y="15980"/>
                  <a:pt x="518" y="17395"/>
                  <a:pt x="1500" y="18469"/>
                </a:cubicBezTo>
                <a:cubicBezTo>
                  <a:pt x="2075" y="19092"/>
                  <a:pt x="2320" y="19941"/>
                  <a:pt x="2126" y="20764"/>
                </a:cubicBezTo>
                <a:cubicBezTo>
                  <a:pt x="1761" y="22309"/>
                  <a:pt x="1703" y="23909"/>
                  <a:pt x="1960" y="25476"/>
                </a:cubicBezTo>
                <a:cubicBezTo>
                  <a:pt x="2133" y="26525"/>
                  <a:pt x="2444" y="27547"/>
                  <a:pt x="2889" y="28512"/>
                </a:cubicBezTo>
                <a:lnTo>
                  <a:pt x="38189" y="28512"/>
                </a:lnTo>
                <a:cubicBezTo>
                  <a:pt x="39393" y="26579"/>
                  <a:pt x="40019" y="24272"/>
                  <a:pt x="39798" y="21868"/>
                </a:cubicBezTo>
                <a:cubicBezTo>
                  <a:pt x="39632" y="20002"/>
                  <a:pt x="38982" y="18209"/>
                  <a:pt x="37914" y="16669"/>
                </a:cubicBezTo>
                <a:cubicBezTo>
                  <a:pt x="37282" y="15756"/>
                  <a:pt x="37040" y="14631"/>
                  <a:pt x="37240" y="13539"/>
                </a:cubicBezTo>
                <a:cubicBezTo>
                  <a:pt x="37430" y="12472"/>
                  <a:pt x="37421" y="11377"/>
                  <a:pt x="37215" y="10310"/>
                </a:cubicBezTo>
                <a:cubicBezTo>
                  <a:pt x="36438" y="6251"/>
                  <a:pt x="32840" y="3245"/>
                  <a:pt x="28709" y="3194"/>
                </a:cubicBezTo>
                <a:cubicBezTo>
                  <a:pt x="28670" y="3193"/>
                  <a:pt x="28632" y="3193"/>
                  <a:pt x="28594" y="3193"/>
                </a:cubicBezTo>
                <a:cubicBezTo>
                  <a:pt x="27918" y="3193"/>
                  <a:pt x="27244" y="3269"/>
                  <a:pt x="26586" y="3421"/>
                </a:cubicBezTo>
                <a:cubicBezTo>
                  <a:pt x="26406" y="3462"/>
                  <a:pt x="26225" y="3482"/>
                  <a:pt x="26045" y="3482"/>
                </a:cubicBezTo>
                <a:cubicBezTo>
                  <a:pt x="25406" y="3482"/>
                  <a:pt x="24785" y="3228"/>
                  <a:pt x="24296" y="2789"/>
                </a:cubicBezTo>
                <a:cubicBezTo>
                  <a:pt x="22309" y="987"/>
                  <a:pt x="19727" y="1"/>
                  <a:pt x="170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p:nvPr/>
        </p:nvSpPr>
        <p:spPr>
          <a:xfrm>
            <a:off x="1619377" y="4644539"/>
            <a:ext cx="778032" cy="554434"/>
          </a:xfrm>
          <a:custGeom>
            <a:avLst/>
            <a:gdLst/>
            <a:ahLst/>
            <a:cxnLst/>
            <a:rect l="l" t="t" r="r" b="b"/>
            <a:pathLst>
              <a:path w="53927" h="38429" extrusionOk="0">
                <a:moveTo>
                  <a:pt x="22996" y="1"/>
                </a:moveTo>
                <a:cubicBezTo>
                  <a:pt x="22555" y="1"/>
                  <a:pt x="22112" y="21"/>
                  <a:pt x="21668" y="62"/>
                </a:cubicBezTo>
                <a:cubicBezTo>
                  <a:pt x="15469" y="624"/>
                  <a:pt x="10527" y="5000"/>
                  <a:pt x="8958" y="10664"/>
                </a:cubicBezTo>
                <a:cubicBezTo>
                  <a:pt x="8674" y="11699"/>
                  <a:pt x="7781" y="12449"/>
                  <a:pt x="6717" y="12551"/>
                </a:cubicBezTo>
                <a:cubicBezTo>
                  <a:pt x="6315" y="12594"/>
                  <a:pt x="5916" y="12666"/>
                  <a:pt x="5522" y="12772"/>
                </a:cubicBezTo>
                <a:cubicBezTo>
                  <a:pt x="2447" y="13604"/>
                  <a:pt x="203" y="16398"/>
                  <a:pt x="79" y="19582"/>
                </a:cubicBezTo>
                <a:cubicBezTo>
                  <a:pt x="0" y="21660"/>
                  <a:pt x="753" y="23520"/>
                  <a:pt x="2014" y="24893"/>
                </a:cubicBezTo>
                <a:cubicBezTo>
                  <a:pt x="2786" y="25733"/>
                  <a:pt x="3118" y="26877"/>
                  <a:pt x="2855" y="27989"/>
                </a:cubicBezTo>
                <a:cubicBezTo>
                  <a:pt x="2362" y="30070"/>
                  <a:pt x="2287" y="32229"/>
                  <a:pt x="2631" y="34340"/>
                </a:cubicBezTo>
                <a:cubicBezTo>
                  <a:pt x="2861" y="35752"/>
                  <a:pt x="3282" y="37128"/>
                  <a:pt x="3883" y="38429"/>
                </a:cubicBezTo>
                <a:lnTo>
                  <a:pt x="51462" y="38429"/>
                </a:lnTo>
                <a:cubicBezTo>
                  <a:pt x="53083" y="35825"/>
                  <a:pt x="53927" y="32716"/>
                  <a:pt x="53633" y="29474"/>
                </a:cubicBezTo>
                <a:cubicBezTo>
                  <a:pt x="53406" y="26955"/>
                  <a:pt x="52529" y="24542"/>
                  <a:pt x="51090" y="22464"/>
                </a:cubicBezTo>
                <a:cubicBezTo>
                  <a:pt x="50240" y="21237"/>
                  <a:pt x="49914" y="19718"/>
                  <a:pt x="50183" y="18249"/>
                </a:cubicBezTo>
                <a:cubicBezTo>
                  <a:pt x="50440" y="16806"/>
                  <a:pt x="50428" y="15330"/>
                  <a:pt x="50149" y="13897"/>
                </a:cubicBezTo>
                <a:cubicBezTo>
                  <a:pt x="49103" y="8426"/>
                  <a:pt x="44252" y="4374"/>
                  <a:pt x="38685" y="4305"/>
                </a:cubicBezTo>
                <a:cubicBezTo>
                  <a:pt x="38625" y="4304"/>
                  <a:pt x="38564" y="4303"/>
                  <a:pt x="38504" y="4303"/>
                </a:cubicBezTo>
                <a:cubicBezTo>
                  <a:pt x="37600" y="4303"/>
                  <a:pt x="36703" y="4409"/>
                  <a:pt x="35821" y="4613"/>
                </a:cubicBezTo>
                <a:cubicBezTo>
                  <a:pt x="35580" y="4669"/>
                  <a:pt x="35338" y="4695"/>
                  <a:pt x="35097" y="4695"/>
                </a:cubicBezTo>
                <a:cubicBezTo>
                  <a:pt x="34236" y="4695"/>
                  <a:pt x="33396" y="4354"/>
                  <a:pt x="32740" y="3763"/>
                </a:cubicBezTo>
                <a:cubicBezTo>
                  <a:pt x="30060" y="1332"/>
                  <a:pt x="26583" y="1"/>
                  <a:pt x="229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2"/>
          <p:cNvSpPr/>
          <p:nvPr/>
        </p:nvSpPr>
        <p:spPr>
          <a:xfrm>
            <a:off x="7050821" y="4820690"/>
            <a:ext cx="687424" cy="489827"/>
          </a:xfrm>
          <a:custGeom>
            <a:avLst/>
            <a:gdLst/>
            <a:ahLst/>
            <a:cxnLst/>
            <a:rect l="l" t="t" r="r" b="b"/>
            <a:pathLst>
              <a:path w="29042" h="20694" extrusionOk="0">
                <a:moveTo>
                  <a:pt x="12375" y="1"/>
                </a:moveTo>
                <a:cubicBezTo>
                  <a:pt x="11646" y="1"/>
                  <a:pt x="10911" y="103"/>
                  <a:pt x="10192" y="311"/>
                </a:cubicBezTo>
                <a:cubicBezTo>
                  <a:pt x="7582" y="1070"/>
                  <a:pt x="5553" y="3123"/>
                  <a:pt x="4824" y="5742"/>
                </a:cubicBezTo>
                <a:cubicBezTo>
                  <a:pt x="4673" y="6299"/>
                  <a:pt x="4192" y="6704"/>
                  <a:pt x="3620" y="6758"/>
                </a:cubicBezTo>
                <a:cubicBezTo>
                  <a:pt x="3403" y="6780"/>
                  <a:pt x="3188" y="6822"/>
                  <a:pt x="2976" y="6876"/>
                </a:cubicBezTo>
                <a:cubicBezTo>
                  <a:pt x="1322" y="7324"/>
                  <a:pt x="112" y="8830"/>
                  <a:pt x="46" y="10545"/>
                </a:cubicBezTo>
                <a:cubicBezTo>
                  <a:pt x="0" y="11597"/>
                  <a:pt x="375" y="12628"/>
                  <a:pt x="1089" y="13405"/>
                </a:cubicBezTo>
                <a:cubicBezTo>
                  <a:pt x="1503" y="13859"/>
                  <a:pt x="1682" y="14473"/>
                  <a:pt x="1543" y="15072"/>
                </a:cubicBezTo>
                <a:cubicBezTo>
                  <a:pt x="1277" y="16194"/>
                  <a:pt x="1234" y="17355"/>
                  <a:pt x="1422" y="18492"/>
                </a:cubicBezTo>
                <a:cubicBezTo>
                  <a:pt x="1546" y="19254"/>
                  <a:pt x="1773" y="19995"/>
                  <a:pt x="2096" y="20693"/>
                </a:cubicBezTo>
                <a:lnTo>
                  <a:pt x="27717" y="20693"/>
                </a:lnTo>
                <a:cubicBezTo>
                  <a:pt x="28588" y="19290"/>
                  <a:pt x="29041" y="17618"/>
                  <a:pt x="28884" y="15873"/>
                </a:cubicBezTo>
                <a:cubicBezTo>
                  <a:pt x="28763" y="14515"/>
                  <a:pt x="28291" y="13215"/>
                  <a:pt x="27514" y="12096"/>
                </a:cubicBezTo>
                <a:cubicBezTo>
                  <a:pt x="27057" y="11434"/>
                  <a:pt x="26882" y="10617"/>
                  <a:pt x="27024" y="9825"/>
                </a:cubicBezTo>
                <a:cubicBezTo>
                  <a:pt x="27163" y="9051"/>
                  <a:pt x="27157" y="8255"/>
                  <a:pt x="27009" y="7481"/>
                </a:cubicBezTo>
                <a:cubicBezTo>
                  <a:pt x="26443" y="4539"/>
                  <a:pt x="23834" y="2355"/>
                  <a:pt x="20834" y="2316"/>
                </a:cubicBezTo>
                <a:cubicBezTo>
                  <a:pt x="20808" y="2316"/>
                  <a:pt x="20782" y="2315"/>
                  <a:pt x="20756" y="2315"/>
                </a:cubicBezTo>
                <a:cubicBezTo>
                  <a:pt x="20262" y="2315"/>
                  <a:pt x="19771" y="2370"/>
                  <a:pt x="19291" y="2482"/>
                </a:cubicBezTo>
                <a:cubicBezTo>
                  <a:pt x="19160" y="2513"/>
                  <a:pt x="19028" y="2528"/>
                  <a:pt x="18897" y="2528"/>
                </a:cubicBezTo>
                <a:cubicBezTo>
                  <a:pt x="18435" y="2528"/>
                  <a:pt x="17985" y="2344"/>
                  <a:pt x="17634" y="2026"/>
                </a:cubicBezTo>
                <a:cubicBezTo>
                  <a:pt x="16173" y="705"/>
                  <a:pt x="14292" y="1"/>
                  <a:pt x="12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2"/>
          <p:cNvSpPr/>
          <p:nvPr/>
        </p:nvSpPr>
        <p:spPr>
          <a:xfrm>
            <a:off x="6257830" y="4591630"/>
            <a:ext cx="926562" cy="660251"/>
          </a:xfrm>
          <a:custGeom>
            <a:avLst/>
            <a:gdLst/>
            <a:ahLst/>
            <a:cxnLst/>
            <a:rect l="l" t="t" r="r" b="b"/>
            <a:pathLst>
              <a:path w="39145" h="27894" extrusionOk="0">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p:nvPr/>
        </p:nvSpPr>
        <p:spPr>
          <a:xfrm>
            <a:off x="7004265" y="2769088"/>
            <a:ext cx="1645822" cy="2130963"/>
          </a:xfrm>
          <a:custGeom>
            <a:avLst/>
            <a:gdLst/>
            <a:ahLst/>
            <a:cxnLst/>
            <a:rect l="l" t="t" r="r" b="b"/>
            <a:pathLst>
              <a:path w="69532" h="90028" extrusionOk="0">
                <a:moveTo>
                  <a:pt x="35340" y="1"/>
                </a:moveTo>
                <a:cubicBezTo>
                  <a:pt x="35243" y="1"/>
                  <a:pt x="35145" y="2"/>
                  <a:pt x="35047" y="3"/>
                </a:cubicBezTo>
                <a:cubicBezTo>
                  <a:pt x="22984" y="151"/>
                  <a:pt x="13225" y="9251"/>
                  <a:pt x="13167" y="20503"/>
                </a:cubicBezTo>
                <a:cubicBezTo>
                  <a:pt x="13164" y="20948"/>
                  <a:pt x="13177" y="21386"/>
                  <a:pt x="13204" y="21825"/>
                </a:cubicBezTo>
                <a:cubicBezTo>
                  <a:pt x="13594" y="27979"/>
                  <a:pt x="11701" y="34048"/>
                  <a:pt x="7706" y="38975"/>
                </a:cubicBezTo>
                <a:cubicBezTo>
                  <a:pt x="2653" y="45210"/>
                  <a:pt x="0" y="53224"/>
                  <a:pt x="1044" y="61837"/>
                </a:cubicBezTo>
                <a:cubicBezTo>
                  <a:pt x="2810" y="76450"/>
                  <a:pt x="15315" y="88104"/>
                  <a:pt x="31043" y="89804"/>
                </a:cubicBezTo>
                <a:cubicBezTo>
                  <a:pt x="32431" y="89954"/>
                  <a:pt x="33805" y="90027"/>
                  <a:pt x="35160" y="90027"/>
                </a:cubicBezTo>
                <a:cubicBezTo>
                  <a:pt x="54050" y="90027"/>
                  <a:pt x="69404" y="75848"/>
                  <a:pt x="69492" y="58287"/>
                </a:cubicBezTo>
                <a:cubicBezTo>
                  <a:pt x="69531" y="50760"/>
                  <a:pt x="66758" y="43828"/>
                  <a:pt x="62089" y="38355"/>
                </a:cubicBezTo>
                <a:cubicBezTo>
                  <a:pt x="58421" y="34051"/>
                  <a:pt x="56624" y="28611"/>
                  <a:pt x="57356" y="23165"/>
                </a:cubicBezTo>
                <a:cubicBezTo>
                  <a:pt x="57489" y="22151"/>
                  <a:pt x="57547" y="21129"/>
                  <a:pt x="57519" y="20107"/>
                </a:cubicBezTo>
                <a:cubicBezTo>
                  <a:pt x="57240" y="8978"/>
                  <a:pt x="47294" y="1"/>
                  <a:pt x="35340"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2"/>
          <p:cNvSpPr/>
          <p:nvPr/>
        </p:nvSpPr>
        <p:spPr>
          <a:xfrm>
            <a:off x="7569118" y="3651835"/>
            <a:ext cx="529593" cy="1765995"/>
          </a:xfrm>
          <a:custGeom>
            <a:avLst/>
            <a:gdLst/>
            <a:ahLst/>
            <a:cxnLst/>
            <a:rect l="l" t="t" r="r" b="b"/>
            <a:pathLst>
              <a:path w="22374" h="74609" extrusionOk="0">
                <a:moveTo>
                  <a:pt x="11181" y="0"/>
                </a:moveTo>
                <a:cubicBezTo>
                  <a:pt x="10637" y="0"/>
                  <a:pt x="10198" y="442"/>
                  <a:pt x="10198" y="986"/>
                </a:cubicBezTo>
                <a:lnTo>
                  <a:pt x="10198" y="30547"/>
                </a:lnTo>
                <a:lnTo>
                  <a:pt x="1852" y="20531"/>
                </a:lnTo>
                <a:cubicBezTo>
                  <a:pt x="1657" y="20307"/>
                  <a:pt x="1383" y="20192"/>
                  <a:pt x="1106" y="20192"/>
                </a:cubicBezTo>
                <a:cubicBezTo>
                  <a:pt x="883" y="20192"/>
                  <a:pt x="659" y="20266"/>
                  <a:pt x="476" y="20419"/>
                </a:cubicBezTo>
                <a:cubicBezTo>
                  <a:pt x="61" y="20764"/>
                  <a:pt x="1" y="21375"/>
                  <a:pt x="336" y="21795"/>
                </a:cubicBezTo>
                <a:lnTo>
                  <a:pt x="10195" y="33625"/>
                </a:lnTo>
                <a:lnTo>
                  <a:pt x="10195" y="73622"/>
                </a:lnTo>
                <a:cubicBezTo>
                  <a:pt x="10195" y="74167"/>
                  <a:pt x="10637" y="74608"/>
                  <a:pt x="11181" y="74608"/>
                </a:cubicBezTo>
                <a:cubicBezTo>
                  <a:pt x="11725" y="74608"/>
                  <a:pt x="12167" y="74167"/>
                  <a:pt x="12167" y="73622"/>
                </a:cubicBezTo>
                <a:lnTo>
                  <a:pt x="12167" y="32754"/>
                </a:lnTo>
                <a:lnTo>
                  <a:pt x="22016" y="21399"/>
                </a:lnTo>
                <a:cubicBezTo>
                  <a:pt x="22373" y="20988"/>
                  <a:pt x="22328" y="20365"/>
                  <a:pt x="21917" y="20008"/>
                </a:cubicBezTo>
                <a:cubicBezTo>
                  <a:pt x="21730" y="19846"/>
                  <a:pt x="21501" y="19767"/>
                  <a:pt x="21272" y="19767"/>
                </a:cubicBezTo>
                <a:cubicBezTo>
                  <a:pt x="20996" y="19767"/>
                  <a:pt x="20721" y="19883"/>
                  <a:pt x="20526" y="20108"/>
                </a:cubicBezTo>
                <a:lnTo>
                  <a:pt x="12167" y="29745"/>
                </a:lnTo>
                <a:lnTo>
                  <a:pt x="12167" y="15955"/>
                </a:lnTo>
                <a:lnTo>
                  <a:pt x="19295" y="7739"/>
                </a:lnTo>
                <a:cubicBezTo>
                  <a:pt x="19570" y="7421"/>
                  <a:pt x="19537" y="6944"/>
                  <a:pt x="19219" y="6668"/>
                </a:cubicBezTo>
                <a:cubicBezTo>
                  <a:pt x="19075" y="6544"/>
                  <a:pt x="18899" y="6483"/>
                  <a:pt x="18723" y="6483"/>
                </a:cubicBezTo>
                <a:cubicBezTo>
                  <a:pt x="18511" y="6483"/>
                  <a:pt x="18299" y="6572"/>
                  <a:pt x="18149" y="6744"/>
                </a:cubicBezTo>
                <a:lnTo>
                  <a:pt x="12167" y="13639"/>
                </a:lnTo>
                <a:lnTo>
                  <a:pt x="12167" y="986"/>
                </a:lnTo>
                <a:cubicBezTo>
                  <a:pt x="12167" y="442"/>
                  <a:pt x="11725" y="0"/>
                  <a:pt x="1118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2"/>
          <p:cNvSpPr/>
          <p:nvPr/>
        </p:nvSpPr>
        <p:spPr>
          <a:xfrm>
            <a:off x="8124645" y="3736010"/>
            <a:ext cx="711615" cy="1192282"/>
          </a:xfrm>
          <a:custGeom>
            <a:avLst/>
            <a:gdLst/>
            <a:ahLst/>
            <a:cxnLst/>
            <a:rect l="l" t="t" r="r" b="b"/>
            <a:pathLst>
              <a:path w="30064" h="50371" extrusionOk="0">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2"/>
          <p:cNvSpPr/>
          <p:nvPr/>
        </p:nvSpPr>
        <p:spPr>
          <a:xfrm>
            <a:off x="8346273" y="4112419"/>
            <a:ext cx="258145" cy="1222627"/>
          </a:xfrm>
          <a:custGeom>
            <a:avLst/>
            <a:gdLst/>
            <a:ahLst/>
            <a:cxnLst/>
            <a:rect l="l" t="t" r="r" b="b"/>
            <a:pathLst>
              <a:path w="10906" h="51653" extrusionOk="0">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2"/>
          <p:cNvSpPr/>
          <p:nvPr/>
        </p:nvSpPr>
        <p:spPr>
          <a:xfrm>
            <a:off x="2438860" y="3453301"/>
            <a:ext cx="1081101" cy="1399756"/>
          </a:xfrm>
          <a:custGeom>
            <a:avLst/>
            <a:gdLst/>
            <a:ahLst/>
            <a:cxnLst/>
            <a:rect l="l" t="t" r="r" b="b"/>
            <a:pathLst>
              <a:path w="50643" h="65570" extrusionOk="0">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2"/>
          <p:cNvSpPr/>
          <p:nvPr/>
        </p:nvSpPr>
        <p:spPr>
          <a:xfrm>
            <a:off x="2767000" y="3991678"/>
            <a:ext cx="433141" cy="1320556"/>
          </a:xfrm>
          <a:custGeom>
            <a:avLst/>
            <a:gdLst/>
            <a:ahLst/>
            <a:cxnLst/>
            <a:rect l="l" t="t" r="r" b="b"/>
            <a:pathLst>
              <a:path w="20290" h="61860" extrusionOk="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2"/>
          <p:cNvSpPr/>
          <p:nvPr/>
        </p:nvSpPr>
        <p:spPr>
          <a:xfrm>
            <a:off x="3527790" y="4198961"/>
            <a:ext cx="751500" cy="1104411"/>
          </a:xfrm>
          <a:custGeom>
            <a:avLst/>
            <a:gdLst/>
            <a:ahLst/>
            <a:cxnLst/>
            <a:rect l="l" t="t" r="r" b="b"/>
            <a:pathLst>
              <a:path w="27968" h="41102" extrusionOk="0">
                <a:moveTo>
                  <a:pt x="12339" y="1"/>
                </a:moveTo>
                <a:lnTo>
                  <a:pt x="1" y="17510"/>
                </a:lnTo>
                <a:lnTo>
                  <a:pt x="1" y="41102"/>
                </a:lnTo>
                <a:lnTo>
                  <a:pt x="27968" y="41102"/>
                </a:lnTo>
                <a:lnTo>
                  <a:pt x="27968" y="17510"/>
                </a:lnTo>
                <a:lnTo>
                  <a:pt x="12339" y="1"/>
                </a:lnTo>
                <a:close/>
              </a:path>
            </a:pathLst>
          </a:custGeom>
          <a:solidFill>
            <a:srgbClr val="56A4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2"/>
          <p:cNvSpPr/>
          <p:nvPr/>
        </p:nvSpPr>
        <p:spPr>
          <a:xfrm>
            <a:off x="4265210" y="4669454"/>
            <a:ext cx="1092964" cy="633917"/>
          </a:xfrm>
          <a:custGeom>
            <a:avLst/>
            <a:gdLst/>
            <a:ahLst/>
            <a:cxnLst/>
            <a:rect l="l" t="t" r="r" b="b"/>
            <a:pathLst>
              <a:path w="40676" h="23592" extrusionOk="0">
                <a:moveTo>
                  <a:pt x="1" y="0"/>
                </a:moveTo>
                <a:lnTo>
                  <a:pt x="1" y="23592"/>
                </a:lnTo>
                <a:lnTo>
                  <a:pt x="40675" y="23592"/>
                </a:lnTo>
                <a:lnTo>
                  <a:pt x="406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2"/>
          <p:cNvSpPr/>
          <p:nvPr/>
        </p:nvSpPr>
        <p:spPr>
          <a:xfrm>
            <a:off x="4380187" y="4844324"/>
            <a:ext cx="174897" cy="306049"/>
          </a:xfrm>
          <a:custGeom>
            <a:avLst/>
            <a:gdLst/>
            <a:ahLst/>
            <a:cxnLst/>
            <a:rect l="l" t="t" r="r" b="b"/>
            <a:pathLst>
              <a:path w="6509" h="11390" extrusionOk="0">
                <a:moveTo>
                  <a:pt x="654" y="0"/>
                </a:moveTo>
                <a:cubicBezTo>
                  <a:pt x="294" y="0"/>
                  <a:pt x="1" y="294"/>
                  <a:pt x="1" y="654"/>
                </a:cubicBezTo>
                <a:lnTo>
                  <a:pt x="1" y="10736"/>
                </a:lnTo>
                <a:cubicBezTo>
                  <a:pt x="1" y="11099"/>
                  <a:pt x="294" y="11389"/>
                  <a:pt x="654" y="11389"/>
                </a:cubicBezTo>
                <a:lnTo>
                  <a:pt x="5859" y="11389"/>
                </a:lnTo>
                <a:cubicBezTo>
                  <a:pt x="6218" y="11389"/>
                  <a:pt x="6509" y="11099"/>
                  <a:pt x="6509" y="10736"/>
                </a:cubicBezTo>
                <a:lnTo>
                  <a:pt x="6509" y="654"/>
                </a:lnTo>
                <a:cubicBezTo>
                  <a:pt x="6509" y="294"/>
                  <a:pt x="6218" y="0"/>
                  <a:pt x="585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2"/>
          <p:cNvSpPr/>
          <p:nvPr/>
        </p:nvSpPr>
        <p:spPr>
          <a:xfrm>
            <a:off x="3741272" y="4695545"/>
            <a:ext cx="259967" cy="454828"/>
          </a:xfrm>
          <a:custGeom>
            <a:avLst/>
            <a:gdLst/>
            <a:ahLst/>
            <a:cxnLst/>
            <a:rect l="l" t="t" r="r" b="b"/>
            <a:pathLst>
              <a:path w="9675" h="16927" extrusionOk="0">
                <a:moveTo>
                  <a:pt x="653" y="0"/>
                </a:moveTo>
                <a:cubicBezTo>
                  <a:pt x="293" y="0"/>
                  <a:pt x="0" y="290"/>
                  <a:pt x="0" y="650"/>
                </a:cubicBezTo>
                <a:lnTo>
                  <a:pt x="0" y="16273"/>
                </a:lnTo>
                <a:cubicBezTo>
                  <a:pt x="0" y="16636"/>
                  <a:pt x="293" y="16926"/>
                  <a:pt x="653" y="16926"/>
                </a:cubicBezTo>
                <a:lnTo>
                  <a:pt x="9021" y="16926"/>
                </a:lnTo>
                <a:cubicBezTo>
                  <a:pt x="9384" y="16926"/>
                  <a:pt x="9674" y="16636"/>
                  <a:pt x="9674" y="16273"/>
                </a:cubicBezTo>
                <a:lnTo>
                  <a:pt x="9674" y="650"/>
                </a:lnTo>
                <a:cubicBezTo>
                  <a:pt x="9674" y="290"/>
                  <a:pt x="9384" y="0"/>
                  <a:pt x="902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2"/>
          <p:cNvSpPr/>
          <p:nvPr/>
        </p:nvSpPr>
        <p:spPr>
          <a:xfrm>
            <a:off x="4686290" y="4882829"/>
            <a:ext cx="284204" cy="415356"/>
          </a:xfrm>
          <a:custGeom>
            <a:avLst/>
            <a:gdLst/>
            <a:ahLst/>
            <a:cxnLst/>
            <a:rect l="l" t="t" r="r" b="b"/>
            <a:pathLst>
              <a:path w="10577" h="15458" extrusionOk="0">
                <a:moveTo>
                  <a:pt x="5287" y="1"/>
                </a:moveTo>
                <a:cubicBezTo>
                  <a:pt x="2366" y="1"/>
                  <a:pt x="1" y="2369"/>
                  <a:pt x="1" y="5290"/>
                </a:cubicBezTo>
                <a:lnTo>
                  <a:pt x="1" y="15457"/>
                </a:lnTo>
                <a:lnTo>
                  <a:pt x="10573" y="15457"/>
                </a:lnTo>
                <a:lnTo>
                  <a:pt x="10576" y="5290"/>
                </a:lnTo>
                <a:cubicBezTo>
                  <a:pt x="10576" y="2369"/>
                  <a:pt x="8208" y="1"/>
                  <a:pt x="528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2"/>
          <p:cNvSpPr/>
          <p:nvPr/>
        </p:nvSpPr>
        <p:spPr>
          <a:xfrm>
            <a:off x="5052609" y="4844324"/>
            <a:ext cx="174897" cy="306049"/>
          </a:xfrm>
          <a:custGeom>
            <a:avLst/>
            <a:gdLst/>
            <a:ahLst/>
            <a:cxnLst/>
            <a:rect l="l" t="t" r="r" b="b"/>
            <a:pathLst>
              <a:path w="6509" h="11390" extrusionOk="0">
                <a:moveTo>
                  <a:pt x="654" y="0"/>
                </a:moveTo>
                <a:cubicBezTo>
                  <a:pt x="294" y="0"/>
                  <a:pt x="1" y="294"/>
                  <a:pt x="1" y="654"/>
                </a:cubicBezTo>
                <a:lnTo>
                  <a:pt x="1" y="10736"/>
                </a:lnTo>
                <a:cubicBezTo>
                  <a:pt x="1" y="11099"/>
                  <a:pt x="294" y="11389"/>
                  <a:pt x="654" y="11389"/>
                </a:cubicBezTo>
                <a:lnTo>
                  <a:pt x="5858" y="11389"/>
                </a:lnTo>
                <a:cubicBezTo>
                  <a:pt x="6218" y="11389"/>
                  <a:pt x="6508" y="11099"/>
                  <a:pt x="6508" y="10736"/>
                </a:cubicBezTo>
                <a:lnTo>
                  <a:pt x="6508" y="654"/>
                </a:lnTo>
                <a:cubicBezTo>
                  <a:pt x="6508" y="294"/>
                  <a:pt x="6218" y="0"/>
                  <a:pt x="585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2"/>
          <p:cNvSpPr/>
          <p:nvPr/>
        </p:nvSpPr>
        <p:spPr>
          <a:xfrm>
            <a:off x="3413297" y="4166717"/>
            <a:ext cx="2081780" cy="502765"/>
          </a:xfrm>
          <a:custGeom>
            <a:avLst/>
            <a:gdLst/>
            <a:ahLst/>
            <a:cxnLst/>
            <a:rect l="l" t="t" r="r" b="b"/>
            <a:pathLst>
              <a:path w="77476" h="18711" extrusionOk="0">
                <a:moveTo>
                  <a:pt x="14837" y="0"/>
                </a:moveTo>
                <a:lnTo>
                  <a:pt x="1" y="18710"/>
                </a:lnTo>
                <a:lnTo>
                  <a:pt x="4455" y="18710"/>
                </a:lnTo>
                <a:lnTo>
                  <a:pt x="16416" y="2507"/>
                </a:lnTo>
                <a:lnTo>
                  <a:pt x="28666" y="18710"/>
                </a:lnTo>
                <a:lnTo>
                  <a:pt x="77476" y="18710"/>
                </a:lnTo>
                <a:lnTo>
                  <a:pt x="62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2"/>
          <p:cNvSpPr/>
          <p:nvPr/>
        </p:nvSpPr>
        <p:spPr>
          <a:xfrm>
            <a:off x="5733451" y="3476738"/>
            <a:ext cx="1403087" cy="1442450"/>
          </a:xfrm>
          <a:custGeom>
            <a:avLst/>
            <a:gdLst/>
            <a:ahLst/>
            <a:cxnLst/>
            <a:rect l="l" t="t" r="r" b="b"/>
            <a:pathLst>
              <a:path w="59277" h="60940" extrusionOk="0">
                <a:moveTo>
                  <a:pt x="29640" y="1"/>
                </a:moveTo>
                <a:cubicBezTo>
                  <a:pt x="29123" y="1"/>
                  <a:pt x="28607" y="58"/>
                  <a:pt x="28101" y="173"/>
                </a:cubicBezTo>
                <a:cubicBezTo>
                  <a:pt x="23244" y="1174"/>
                  <a:pt x="21952" y="8220"/>
                  <a:pt x="21608" y="11889"/>
                </a:cubicBezTo>
                <a:cubicBezTo>
                  <a:pt x="21535" y="12662"/>
                  <a:pt x="20893" y="13258"/>
                  <a:pt x="20125" y="13258"/>
                </a:cubicBezTo>
                <a:cubicBezTo>
                  <a:pt x="20097" y="13258"/>
                  <a:pt x="20069" y="13257"/>
                  <a:pt x="20041" y="13256"/>
                </a:cubicBezTo>
                <a:cubicBezTo>
                  <a:pt x="19950" y="13250"/>
                  <a:pt x="19855" y="13248"/>
                  <a:pt x="19758" y="13248"/>
                </a:cubicBezTo>
                <a:cubicBezTo>
                  <a:pt x="17978" y="13248"/>
                  <a:pt x="15247" y="14083"/>
                  <a:pt x="13675" y="15654"/>
                </a:cubicBezTo>
                <a:cubicBezTo>
                  <a:pt x="11377" y="17952"/>
                  <a:pt x="11613" y="24475"/>
                  <a:pt x="11900" y="27762"/>
                </a:cubicBezTo>
                <a:cubicBezTo>
                  <a:pt x="11978" y="28661"/>
                  <a:pt x="11253" y="29389"/>
                  <a:pt x="10353" y="29389"/>
                </a:cubicBezTo>
                <a:cubicBezTo>
                  <a:pt x="10348" y="29389"/>
                  <a:pt x="10342" y="29389"/>
                  <a:pt x="10337" y="29389"/>
                </a:cubicBezTo>
                <a:cubicBezTo>
                  <a:pt x="10321" y="29389"/>
                  <a:pt x="10305" y="29389"/>
                  <a:pt x="10290" y="29389"/>
                </a:cubicBezTo>
                <a:cubicBezTo>
                  <a:pt x="7014" y="29389"/>
                  <a:pt x="5867" y="32831"/>
                  <a:pt x="5867" y="32831"/>
                </a:cubicBezTo>
                <a:cubicBezTo>
                  <a:pt x="0" y="46025"/>
                  <a:pt x="25796" y="59222"/>
                  <a:pt x="28975" y="60786"/>
                </a:cubicBezTo>
                <a:cubicBezTo>
                  <a:pt x="29180" y="60888"/>
                  <a:pt x="29407" y="60940"/>
                  <a:pt x="29640" y="60940"/>
                </a:cubicBezTo>
                <a:cubicBezTo>
                  <a:pt x="29870" y="60940"/>
                  <a:pt x="30099" y="60888"/>
                  <a:pt x="30305" y="60786"/>
                </a:cubicBezTo>
                <a:cubicBezTo>
                  <a:pt x="33480" y="59222"/>
                  <a:pt x="59276" y="46025"/>
                  <a:pt x="53412" y="32831"/>
                </a:cubicBezTo>
                <a:cubicBezTo>
                  <a:pt x="53412" y="32831"/>
                  <a:pt x="52264" y="29389"/>
                  <a:pt x="48986" y="29389"/>
                </a:cubicBezTo>
                <a:cubicBezTo>
                  <a:pt x="48972" y="29389"/>
                  <a:pt x="48957" y="29389"/>
                  <a:pt x="48943" y="29389"/>
                </a:cubicBezTo>
                <a:cubicBezTo>
                  <a:pt x="48937" y="29389"/>
                  <a:pt x="48932" y="29389"/>
                  <a:pt x="48926" y="29389"/>
                </a:cubicBezTo>
                <a:cubicBezTo>
                  <a:pt x="48027" y="29389"/>
                  <a:pt x="47301" y="28661"/>
                  <a:pt x="47379" y="27762"/>
                </a:cubicBezTo>
                <a:cubicBezTo>
                  <a:pt x="47664" y="24475"/>
                  <a:pt x="47903" y="17952"/>
                  <a:pt x="45604" y="15654"/>
                </a:cubicBezTo>
                <a:cubicBezTo>
                  <a:pt x="44033" y="14083"/>
                  <a:pt x="41301" y="13248"/>
                  <a:pt x="39519" y="13248"/>
                </a:cubicBezTo>
                <a:cubicBezTo>
                  <a:pt x="39422" y="13248"/>
                  <a:pt x="39327" y="13250"/>
                  <a:pt x="39235" y="13256"/>
                </a:cubicBezTo>
                <a:cubicBezTo>
                  <a:pt x="39207" y="13257"/>
                  <a:pt x="39179" y="13258"/>
                  <a:pt x="39152" y="13258"/>
                </a:cubicBezTo>
                <a:cubicBezTo>
                  <a:pt x="38387" y="13258"/>
                  <a:pt x="37745" y="12662"/>
                  <a:pt x="37672" y="11889"/>
                </a:cubicBezTo>
                <a:cubicBezTo>
                  <a:pt x="37327" y="8223"/>
                  <a:pt x="36036" y="1174"/>
                  <a:pt x="31179" y="173"/>
                </a:cubicBezTo>
                <a:cubicBezTo>
                  <a:pt x="30673" y="58"/>
                  <a:pt x="30156" y="1"/>
                  <a:pt x="29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2"/>
          <p:cNvSpPr/>
          <p:nvPr/>
        </p:nvSpPr>
        <p:spPr>
          <a:xfrm>
            <a:off x="6240050" y="3921130"/>
            <a:ext cx="410248" cy="1367653"/>
          </a:xfrm>
          <a:custGeom>
            <a:avLst/>
            <a:gdLst/>
            <a:ahLst/>
            <a:cxnLst/>
            <a:rect l="l" t="t" r="r" b="b"/>
            <a:pathLst>
              <a:path w="17332" h="57780" extrusionOk="0">
                <a:moveTo>
                  <a:pt x="8670" y="1"/>
                </a:moveTo>
                <a:cubicBezTo>
                  <a:pt x="8241" y="1"/>
                  <a:pt x="7896" y="351"/>
                  <a:pt x="7908" y="781"/>
                </a:cubicBezTo>
                <a:lnTo>
                  <a:pt x="7908" y="23658"/>
                </a:lnTo>
                <a:lnTo>
                  <a:pt x="1449" y="15907"/>
                </a:lnTo>
                <a:cubicBezTo>
                  <a:pt x="1297" y="15722"/>
                  <a:pt x="1077" y="15626"/>
                  <a:pt x="855" y="15626"/>
                </a:cubicBezTo>
                <a:cubicBezTo>
                  <a:pt x="682" y="15626"/>
                  <a:pt x="509" y="15684"/>
                  <a:pt x="366" y="15802"/>
                </a:cubicBezTo>
                <a:cubicBezTo>
                  <a:pt x="39" y="16074"/>
                  <a:pt x="0" y="16561"/>
                  <a:pt x="275" y="16884"/>
                </a:cubicBezTo>
                <a:lnTo>
                  <a:pt x="7908" y="26041"/>
                </a:lnTo>
                <a:lnTo>
                  <a:pt x="7908" y="56999"/>
                </a:lnTo>
                <a:cubicBezTo>
                  <a:pt x="7896" y="57426"/>
                  <a:pt x="8241" y="57779"/>
                  <a:pt x="8670" y="57779"/>
                </a:cubicBezTo>
                <a:cubicBezTo>
                  <a:pt x="9097" y="57779"/>
                  <a:pt x="9441" y="57426"/>
                  <a:pt x="9432" y="56999"/>
                </a:cubicBezTo>
                <a:lnTo>
                  <a:pt x="9432" y="19440"/>
                </a:lnTo>
                <a:lnTo>
                  <a:pt x="17053" y="10651"/>
                </a:lnTo>
                <a:cubicBezTo>
                  <a:pt x="17331" y="10334"/>
                  <a:pt x="17295" y="9853"/>
                  <a:pt x="16978" y="9575"/>
                </a:cubicBezTo>
                <a:cubicBezTo>
                  <a:pt x="16833" y="9450"/>
                  <a:pt x="16655" y="9389"/>
                  <a:pt x="16477" y="9389"/>
                </a:cubicBezTo>
                <a:cubicBezTo>
                  <a:pt x="16264" y="9389"/>
                  <a:pt x="16051" y="9477"/>
                  <a:pt x="15901" y="9651"/>
                </a:cubicBezTo>
                <a:lnTo>
                  <a:pt x="9432" y="17111"/>
                </a:lnTo>
                <a:lnTo>
                  <a:pt x="9432" y="781"/>
                </a:lnTo>
                <a:cubicBezTo>
                  <a:pt x="9441" y="351"/>
                  <a:pt x="9097" y="1"/>
                  <a:pt x="867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2"/>
          <p:cNvSpPr/>
          <p:nvPr/>
        </p:nvSpPr>
        <p:spPr>
          <a:xfrm>
            <a:off x="5209084" y="4820708"/>
            <a:ext cx="524368" cy="387385"/>
          </a:xfrm>
          <a:custGeom>
            <a:avLst/>
            <a:gdLst/>
            <a:ahLst/>
            <a:cxnLst/>
            <a:rect l="l" t="t" r="r" b="b"/>
            <a:pathLst>
              <a:path w="19515" h="14417" extrusionOk="0">
                <a:moveTo>
                  <a:pt x="8420" y="1"/>
                </a:moveTo>
                <a:cubicBezTo>
                  <a:pt x="8024" y="1"/>
                  <a:pt x="7625" y="45"/>
                  <a:pt x="7231" y="137"/>
                </a:cubicBezTo>
                <a:cubicBezTo>
                  <a:pt x="5456" y="551"/>
                  <a:pt x="4022" y="1854"/>
                  <a:pt x="3442" y="3581"/>
                </a:cubicBezTo>
                <a:cubicBezTo>
                  <a:pt x="3321" y="3950"/>
                  <a:pt x="2985" y="4201"/>
                  <a:pt x="2598" y="4219"/>
                </a:cubicBezTo>
                <a:cubicBezTo>
                  <a:pt x="2453" y="4225"/>
                  <a:pt x="2308" y="4244"/>
                  <a:pt x="2162" y="4277"/>
                </a:cubicBezTo>
                <a:cubicBezTo>
                  <a:pt x="1037" y="4516"/>
                  <a:pt x="176" y="5480"/>
                  <a:pt x="70" y="6627"/>
                </a:cubicBezTo>
                <a:cubicBezTo>
                  <a:pt x="0" y="7331"/>
                  <a:pt x="215" y="8033"/>
                  <a:pt x="666" y="8577"/>
                </a:cubicBezTo>
                <a:cubicBezTo>
                  <a:pt x="929" y="8892"/>
                  <a:pt x="1022" y="9318"/>
                  <a:pt x="907" y="9711"/>
                </a:cubicBezTo>
                <a:cubicBezTo>
                  <a:pt x="690" y="10452"/>
                  <a:pt x="620" y="11229"/>
                  <a:pt x="705" y="11997"/>
                </a:cubicBezTo>
                <a:cubicBezTo>
                  <a:pt x="759" y="12511"/>
                  <a:pt x="886" y="13017"/>
                  <a:pt x="1077" y="13497"/>
                </a:cubicBezTo>
                <a:lnTo>
                  <a:pt x="18236" y="14417"/>
                </a:lnTo>
                <a:cubicBezTo>
                  <a:pt x="19445" y="12705"/>
                  <a:pt x="19515" y="10434"/>
                  <a:pt x="18408" y="8653"/>
                </a:cubicBezTo>
                <a:cubicBezTo>
                  <a:pt x="18127" y="8193"/>
                  <a:pt x="18036" y="7640"/>
                  <a:pt x="18163" y="7113"/>
                </a:cubicBezTo>
                <a:cubicBezTo>
                  <a:pt x="18284" y="6599"/>
                  <a:pt x="18308" y="6067"/>
                  <a:pt x="18236" y="5544"/>
                </a:cubicBezTo>
                <a:cubicBezTo>
                  <a:pt x="17964" y="3551"/>
                  <a:pt x="16291" y="1997"/>
                  <a:pt x="14286" y="1864"/>
                </a:cubicBezTo>
                <a:cubicBezTo>
                  <a:pt x="14187" y="1857"/>
                  <a:pt x="14087" y="1853"/>
                  <a:pt x="13988" y="1853"/>
                </a:cubicBezTo>
                <a:cubicBezTo>
                  <a:pt x="13740" y="1853"/>
                  <a:pt x="13493" y="1875"/>
                  <a:pt x="13249" y="1918"/>
                </a:cubicBezTo>
                <a:cubicBezTo>
                  <a:pt x="13181" y="1930"/>
                  <a:pt x="13112" y="1936"/>
                  <a:pt x="13045" y="1936"/>
                </a:cubicBezTo>
                <a:cubicBezTo>
                  <a:pt x="12713" y="1936"/>
                  <a:pt x="12392" y="1793"/>
                  <a:pt x="12151" y="1552"/>
                </a:cubicBezTo>
                <a:cubicBezTo>
                  <a:pt x="11154" y="548"/>
                  <a:pt x="9805" y="1"/>
                  <a:pt x="8420"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2"/>
          <p:cNvSpPr/>
          <p:nvPr/>
        </p:nvSpPr>
        <p:spPr>
          <a:xfrm>
            <a:off x="1058330" y="23306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2"/>
          <p:cNvSpPr/>
          <p:nvPr/>
        </p:nvSpPr>
        <p:spPr>
          <a:xfrm>
            <a:off x="1484864" y="30391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2"/>
          <p:cNvSpPr/>
          <p:nvPr/>
        </p:nvSpPr>
        <p:spPr>
          <a:xfrm>
            <a:off x="-7" y="286468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2"/>
          <p:cNvSpPr/>
          <p:nvPr/>
        </p:nvSpPr>
        <p:spPr>
          <a:xfrm>
            <a:off x="668763" y="351823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2"/>
          <p:cNvSpPr txBox="1">
            <a:spLocks noGrp="1"/>
          </p:cNvSpPr>
          <p:nvPr>
            <p:ph type="subTitle" idx="1"/>
          </p:nvPr>
        </p:nvSpPr>
        <p:spPr>
          <a:xfrm>
            <a:off x="2258081" y="760082"/>
            <a:ext cx="4717500" cy="2726531"/>
          </a:xfrm>
          <a:prstGeom prst="rect">
            <a:avLst/>
          </a:prstGeom>
        </p:spPr>
        <p:txBody>
          <a:bodyPr spcFirstLastPara="1" wrap="square" lIns="91425" tIns="91425" rIns="91425" bIns="91425" anchor="t" anchorCtr="0">
            <a:noAutofit/>
          </a:bodyPr>
          <a:lstStyle/>
          <a:p>
            <a:pPr marL="0" indent="0">
              <a:spcBef>
                <a:spcPts val="1600"/>
              </a:spcBef>
              <a:spcAft>
                <a:spcPts val="1600"/>
              </a:spcAft>
            </a:pPr>
            <a:r>
              <a:rPr lang="en-US" sz="1400" dirty="0"/>
              <a:t>The Egyptian real estate market, particularly in East Cairo, offers a wide range of properties, with a noticeable concentration of high-end, luxury units in select compounds like </a:t>
            </a:r>
            <a:r>
              <a:rPr lang="en-US" sz="1400" dirty="0" err="1"/>
              <a:t>Katameya</a:t>
            </a:r>
            <a:r>
              <a:rPr lang="en-US" sz="1400" dirty="0"/>
              <a:t> Heights. Cash payments dominate the market, while non-furnished units are more prevalent. Delivery trends suggest a peak in 2024, followed by a sharp decline. Apartments and Chalets are the most offered, but Standalone houses and Penthouses offer more spacious living areas. Finished units are priced highest, and higher floors tend to have larger, more expensive properties.</a:t>
            </a:r>
          </a:p>
          <a:p>
            <a:pPr marL="0" lvl="0" indent="0" algn="ctr" rtl="0">
              <a:spcBef>
                <a:spcPts val="1600"/>
              </a:spcBef>
              <a:spcAft>
                <a:spcPts val="1600"/>
              </a:spcAft>
              <a:buNone/>
            </a:pPr>
            <a:endParaRPr dirty="0"/>
          </a:p>
        </p:txBody>
      </p:sp>
      <p:sp>
        <p:nvSpPr>
          <p:cNvPr id="2" name="Google Shape;173;p16">
            <a:extLst>
              <a:ext uri="{FF2B5EF4-FFF2-40B4-BE49-F238E27FC236}">
                <a16:creationId xmlns:a16="http://schemas.microsoft.com/office/drawing/2014/main" id="{F476A5C4-FFF6-E234-7F11-4FC2A4E45FC2}"/>
              </a:ext>
            </a:extLst>
          </p:cNvPr>
          <p:cNvSpPr txBox="1">
            <a:spLocks/>
          </p:cNvSpPr>
          <p:nvPr/>
        </p:nvSpPr>
        <p:spPr>
          <a:xfrm>
            <a:off x="6838376" y="20049"/>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6" name="Google Shape;1866;p36"/>
          <p:cNvSpPr txBox="1">
            <a:spLocks noGrp="1"/>
          </p:cNvSpPr>
          <p:nvPr>
            <p:ph type="ctrTitle"/>
          </p:nvPr>
        </p:nvSpPr>
        <p:spPr>
          <a:xfrm>
            <a:off x="461954" y="2008566"/>
            <a:ext cx="4209300" cy="85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2"/>
                </a:solidFill>
              </a:rPr>
              <a:t>THANKS</a:t>
            </a:r>
            <a:endParaRPr dirty="0">
              <a:solidFill>
                <a:schemeClr val="lt2"/>
              </a:solidFill>
            </a:endParaRPr>
          </a:p>
        </p:txBody>
      </p:sp>
      <p:grpSp>
        <p:nvGrpSpPr>
          <p:cNvPr id="1867" name="Google Shape;1867;p36"/>
          <p:cNvGrpSpPr/>
          <p:nvPr/>
        </p:nvGrpSpPr>
        <p:grpSpPr>
          <a:xfrm>
            <a:off x="6086323" y="1653090"/>
            <a:ext cx="3481645" cy="3406550"/>
            <a:chOff x="4095386" y="2301250"/>
            <a:chExt cx="2149164" cy="2102809"/>
          </a:xfrm>
        </p:grpSpPr>
        <p:sp>
          <p:nvSpPr>
            <p:cNvPr id="1868" name="Google Shape;1868;p36"/>
            <p:cNvSpPr/>
            <p:nvPr/>
          </p:nvSpPr>
          <p:spPr>
            <a:xfrm>
              <a:off x="4095386" y="301880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6"/>
            <p:cNvSpPr/>
            <p:nvPr/>
          </p:nvSpPr>
          <p:spPr>
            <a:xfrm>
              <a:off x="4343611" y="3422034"/>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6"/>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6"/>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6"/>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6"/>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4" name="Google Shape;1874;p36"/>
          <p:cNvGrpSpPr/>
          <p:nvPr/>
        </p:nvGrpSpPr>
        <p:grpSpPr>
          <a:xfrm>
            <a:off x="6489414" y="2915087"/>
            <a:ext cx="2792057" cy="2314899"/>
            <a:chOff x="202950" y="1579375"/>
            <a:chExt cx="1537900" cy="1275075"/>
          </a:xfrm>
        </p:grpSpPr>
        <p:sp>
          <p:nvSpPr>
            <p:cNvPr id="1875" name="Google Shape;1875;p36"/>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6"/>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6"/>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6"/>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6"/>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6"/>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6"/>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6"/>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6"/>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6"/>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6"/>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6"/>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6"/>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6"/>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9" name="Google Shape;1889;p36"/>
          <p:cNvSpPr/>
          <p:nvPr/>
        </p:nvSpPr>
        <p:spPr>
          <a:xfrm>
            <a:off x="944935" y="811246"/>
            <a:ext cx="1067402" cy="636186"/>
          </a:xfrm>
          <a:custGeom>
            <a:avLst/>
            <a:gdLst/>
            <a:ahLst/>
            <a:cxnLst/>
            <a:rect l="l" t="t" r="r" b="b"/>
            <a:pathLst>
              <a:path w="35870" h="21379" extrusionOk="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6"/>
          <p:cNvSpPr/>
          <p:nvPr/>
        </p:nvSpPr>
        <p:spPr>
          <a:xfrm>
            <a:off x="5479175" y="312600"/>
            <a:ext cx="1655580" cy="972905"/>
          </a:xfrm>
          <a:custGeom>
            <a:avLst/>
            <a:gdLst/>
            <a:ahLst/>
            <a:cxnLst/>
            <a:rect l="l" t="t" r="r" b="b"/>
            <a:pathLst>
              <a:path w="35870" h="21379" extrusionOk="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6"/>
          <p:cNvSpPr txBox="1">
            <a:spLocks noGrp="1"/>
          </p:cNvSpPr>
          <p:nvPr>
            <p:ph type="subTitle" idx="1"/>
          </p:nvPr>
        </p:nvSpPr>
        <p:spPr>
          <a:xfrm flipH="1">
            <a:off x="1658954" y="2815535"/>
            <a:ext cx="3012300" cy="120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600" dirty="0">
                <a:solidFill>
                  <a:srgbClr val="434343"/>
                </a:solidFill>
              </a:rPr>
              <a:t>Does anyone have any questions?</a:t>
            </a:r>
            <a:endParaRPr sz="1600" dirty="0">
              <a:solidFill>
                <a:srgbClr val="434343"/>
              </a:solidFill>
            </a:endParaRPr>
          </a:p>
          <a:p>
            <a:pPr marL="0" lvl="0" indent="0" algn="r" rtl="0">
              <a:spcBef>
                <a:spcPts val="0"/>
              </a:spcBef>
              <a:spcAft>
                <a:spcPts val="0"/>
              </a:spcAft>
              <a:buClr>
                <a:schemeClr val="dk1"/>
              </a:buClr>
              <a:buSzPts val="1100"/>
              <a:buFont typeface="Arial"/>
              <a:buNone/>
            </a:pPr>
            <a:endParaRPr dirty="0">
              <a:solidFill>
                <a:srgbClr val="434343"/>
              </a:solidFill>
            </a:endParaRPr>
          </a:p>
          <a:p>
            <a:pPr marL="0" lvl="0" indent="0" algn="r" rtl="0">
              <a:spcBef>
                <a:spcPts val="0"/>
              </a:spcBef>
              <a:spcAft>
                <a:spcPts val="0"/>
              </a:spcAft>
              <a:buNone/>
            </a:pPr>
            <a:endParaRPr dirty="0"/>
          </a:p>
        </p:txBody>
      </p:sp>
      <p:sp>
        <p:nvSpPr>
          <p:cNvPr id="1892" name="Google Shape;1892;p36"/>
          <p:cNvSpPr/>
          <p:nvPr/>
        </p:nvSpPr>
        <p:spPr>
          <a:xfrm>
            <a:off x="7626050" y="3701695"/>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6"/>
          <p:cNvSpPr/>
          <p:nvPr/>
        </p:nvSpPr>
        <p:spPr>
          <a:xfrm>
            <a:off x="7892750" y="3701695"/>
            <a:ext cx="214002" cy="283905"/>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3;p16">
            <a:extLst>
              <a:ext uri="{FF2B5EF4-FFF2-40B4-BE49-F238E27FC236}">
                <a16:creationId xmlns:a16="http://schemas.microsoft.com/office/drawing/2014/main" id="{E07E6933-9809-5765-7AB0-76A3F8E007B4}"/>
              </a:ext>
            </a:extLst>
          </p:cNvPr>
          <p:cNvSpPr txBox="1">
            <a:spLocks/>
          </p:cNvSpPr>
          <p:nvPr/>
        </p:nvSpPr>
        <p:spPr>
          <a:xfrm>
            <a:off x="6838601" y="104378"/>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7"/>
          <p:cNvSpPr txBox="1">
            <a:spLocks noGrp="1"/>
          </p:cNvSpPr>
          <p:nvPr>
            <p:ph type="ctrTitle"/>
          </p:nvPr>
        </p:nvSpPr>
        <p:spPr>
          <a:xfrm>
            <a:off x="831200" y="1605949"/>
            <a:ext cx="3867300" cy="8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434343"/>
                </a:solidFill>
              </a:rPr>
              <a:t>INTRODUCTION</a:t>
            </a:r>
            <a:endParaRPr dirty="0">
              <a:solidFill>
                <a:srgbClr val="434343"/>
              </a:solidFill>
            </a:endParaRPr>
          </a:p>
        </p:txBody>
      </p:sp>
      <p:grpSp>
        <p:nvGrpSpPr>
          <p:cNvPr id="186" name="Google Shape;186;p17"/>
          <p:cNvGrpSpPr/>
          <p:nvPr/>
        </p:nvGrpSpPr>
        <p:grpSpPr>
          <a:xfrm>
            <a:off x="5811131" y="1111432"/>
            <a:ext cx="1980215" cy="1907859"/>
            <a:chOff x="1029600" y="238175"/>
            <a:chExt cx="5360625" cy="5164750"/>
          </a:xfrm>
        </p:grpSpPr>
        <p:sp>
          <p:nvSpPr>
            <p:cNvPr id="187" name="Google Shape;187;p17"/>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7"/>
          <p:cNvSpPr txBox="1"/>
          <p:nvPr/>
        </p:nvSpPr>
        <p:spPr>
          <a:xfrm>
            <a:off x="5591475" y="302241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74C1B9"/>
                </a:solidFill>
                <a:latin typeface="Montserrat Light"/>
                <a:ea typeface="Montserrat Light"/>
                <a:cs typeface="Montserrat Light"/>
                <a:sym typeface="Montserrat Light"/>
              </a:rPr>
              <a:t>Egypt</a:t>
            </a:r>
            <a:endParaRPr sz="3000" dirty="0">
              <a:solidFill>
                <a:srgbClr val="74C1B9"/>
              </a:solidFill>
              <a:latin typeface="Montserrat Black"/>
              <a:ea typeface="Montserrat Black"/>
              <a:cs typeface="Montserrat Black"/>
              <a:sym typeface="Montserrat Black"/>
            </a:endParaRPr>
          </a:p>
        </p:txBody>
      </p:sp>
      <p:sp>
        <p:nvSpPr>
          <p:cNvPr id="197" name="Google Shape;197;p17"/>
          <p:cNvSpPr txBox="1"/>
          <p:nvPr/>
        </p:nvSpPr>
        <p:spPr>
          <a:xfrm>
            <a:off x="5591475" y="346056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ontserrat Light"/>
                <a:ea typeface="Montserrat Light"/>
                <a:cs typeface="Montserrat Light"/>
                <a:sym typeface="Montserrat Light"/>
              </a:rPr>
              <a:t>REAL ESTATE</a:t>
            </a:r>
            <a:endParaRPr sz="1200" dirty="0">
              <a:solidFill>
                <a:srgbClr val="434343"/>
              </a:solidFill>
              <a:latin typeface="Montserrat Light"/>
              <a:ea typeface="Montserrat Light"/>
              <a:cs typeface="Montserrat Light"/>
              <a:sym typeface="Montserrat Light"/>
            </a:endParaRPr>
          </a:p>
        </p:txBody>
      </p:sp>
      <p:sp>
        <p:nvSpPr>
          <p:cNvPr id="2" name="Google Shape;173;p16">
            <a:extLst>
              <a:ext uri="{FF2B5EF4-FFF2-40B4-BE49-F238E27FC236}">
                <a16:creationId xmlns:a16="http://schemas.microsoft.com/office/drawing/2014/main" id="{CC399274-185E-A0BE-C2D0-832C6E2B7CD8}"/>
              </a:ext>
            </a:extLst>
          </p:cNvPr>
          <p:cNvSpPr txBox="1">
            <a:spLocks/>
          </p:cNvSpPr>
          <p:nvPr/>
        </p:nvSpPr>
        <p:spPr>
          <a:xfrm>
            <a:off x="700830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0"/>
          <p:cNvSpPr txBox="1">
            <a:spLocks noGrp="1"/>
          </p:cNvSpPr>
          <p:nvPr>
            <p:ph type="ctrTitle" idx="2"/>
          </p:nvPr>
        </p:nvSpPr>
        <p:spPr>
          <a:xfrm>
            <a:off x="790975" y="720000"/>
            <a:ext cx="5012400"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This Presentation About?</a:t>
            </a:r>
            <a:endParaRPr dirty="0"/>
          </a:p>
        </p:txBody>
      </p:sp>
      <p:sp>
        <p:nvSpPr>
          <p:cNvPr id="353" name="Google Shape;353;p20"/>
          <p:cNvSpPr txBox="1">
            <a:spLocks noGrp="1"/>
          </p:cNvSpPr>
          <p:nvPr>
            <p:ph type="ctrTitle"/>
          </p:nvPr>
        </p:nvSpPr>
        <p:spPr>
          <a:xfrm>
            <a:off x="858475" y="2734950"/>
            <a:ext cx="25602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 MARKET ADAPTED TO YOUR NEEDS</a:t>
            </a:r>
            <a:endParaRPr dirty="0"/>
          </a:p>
        </p:txBody>
      </p:sp>
      <p:sp>
        <p:nvSpPr>
          <p:cNvPr id="354" name="Google Shape;354;p20"/>
          <p:cNvSpPr txBox="1">
            <a:spLocks noGrp="1"/>
          </p:cNvSpPr>
          <p:nvPr>
            <p:ph type="subTitle" idx="1"/>
          </p:nvPr>
        </p:nvSpPr>
        <p:spPr>
          <a:xfrm>
            <a:off x="1019574" y="2955100"/>
            <a:ext cx="2238000" cy="9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Egypt’s real estate market offers diverse options, from residential compounds to various city regions, shaped by growing demand and buyer preferences.</a:t>
            </a:r>
          </a:p>
        </p:txBody>
      </p:sp>
      <p:sp>
        <p:nvSpPr>
          <p:cNvPr id="355" name="Google Shape;355;p20"/>
          <p:cNvSpPr txBox="1">
            <a:spLocks noGrp="1"/>
          </p:cNvSpPr>
          <p:nvPr>
            <p:ph type="subTitle" idx="3"/>
          </p:nvPr>
        </p:nvSpPr>
        <p:spPr>
          <a:xfrm>
            <a:off x="5765728" y="2790003"/>
            <a:ext cx="2238000" cy="12547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Buyers can choose between urban convenience or quieter suburban spaces, each offering unique advantages.</a:t>
            </a:r>
            <a:endParaRPr sz="1200" dirty="0"/>
          </a:p>
        </p:txBody>
      </p:sp>
      <p:sp>
        <p:nvSpPr>
          <p:cNvPr id="356" name="Google Shape;356;p20"/>
          <p:cNvSpPr txBox="1">
            <a:spLocks noGrp="1"/>
          </p:cNvSpPr>
          <p:nvPr>
            <p:ph type="ctrTitle" idx="4"/>
          </p:nvPr>
        </p:nvSpPr>
        <p:spPr>
          <a:xfrm>
            <a:off x="5604629" y="2569854"/>
            <a:ext cx="25602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LOCATION CHOICES</a:t>
            </a:r>
            <a:endParaRPr dirty="0"/>
          </a:p>
        </p:txBody>
      </p:sp>
      <p:sp>
        <p:nvSpPr>
          <p:cNvPr id="357" name="Google Shape;357;p20"/>
          <p:cNvSpPr txBox="1">
            <a:spLocks noGrp="1"/>
          </p:cNvSpPr>
          <p:nvPr>
            <p:ph type="subTitle" idx="5"/>
          </p:nvPr>
        </p:nvSpPr>
        <p:spPr>
          <a:xfrm>
            <a:off x="3452999" y="2052750"/>
            <a:ext cx="2238000" cy="9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Property choices range from city apartments to suburban villas, with prices influenced by location, type, and amenities.</a:t>
            </a:r>
            <a:endParaRPr sz="1200" dirty="0"/>
          </a:p>
        </p:txBody>
      </p:sp>
      <p:sp>
        <p:nvSpPr>
          <p:cNvPr id="358" name="Google Shape;358;p20"/>
          <p:cNvSpPr txBox="1">
            <a:spLocks noGrp="1"/>
          </p:cNvSpPr>
          <p:nvPr>
            <p:ph type="ctrTitle" idx="6"/>
          </p:nvPr>
        </p:nvSpPr>
        <p:spPr>
          <a:xfrm>
            <a:off x="3291900" y="1832600"/>
            <a:ext cx="25602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PROPERTY TYPES</a:t>
            </a:r>
            <a:endParaRPr dirty="0"/>
          </a:p>
        </p:txBody>
      </p:sp>
      <p:sp>
        <p:nvSpPr>
          <p:cNvPr id="359" name="Google Shape;359;p20"/>
          <p:cNvSpPr/>
          <p:nvPr/>
        </p:nvSpPr>
        <p:spPr>
          <a:xfrm>
            <a:off x="2637549" y="3398959"/>
            <a:ext cx="4010159" cy="1595803"/>
          </a:xfrm>
          <a:custGeom>
            <a:avLst/>
            <a:gdLst/>
            <a:ahLst/>
            <a:cxnLst/>
            <a:rect l="l" t="t" r="r" b="b"/>
            <a:pathLst>
              <a:path w="247007" h="98294" extrusionOk="0">
                <a:moveTo>
                  <a:pt x="168103" y="1"/>
                </a:moveTo>
                <a:cubicBezTo>
                  <a:pt x="166328" y="1"/>
                  <a:pt x="164550" y="734"/>
                  <a:pt x="163185" y="2207"/>
                </a:cubicBezTo>
                <a:lnTo>
                  <a:pt x="141106" y="26046"/>
                </a:lnTo>
                <a:cubicBezTo>
                  <a:pt x="140840" y="26332"/>
                  <a:pt x="140493" y="26477"/>
                  <a:pt x="140144" y="26477"/>
                </a:cubicBezTo>
                <a:cubicBezTo>
                  <a:pt x="139834" y="26477"/>
                  <a:pt x="139522" y="26363"/>
                  <a:pt x="139267" y="26131"/>
                </a:cubicBezTo>
                <a:lnTo>
                  <a:pt x="122255" y="9365"/>
                </a:lnTo>
                <a:cubicBezTo>
                  <a:pt x="121015" y="8143"/>
                  <a:pt x="119386" y="7519"/>
                  <a:pt x="117748" y="7519"/>
                </a:cubicBezTo>
                <a:cubicBezTo>
                  <a:pt x="116411" y="7519"/>
                  <a:pt x="115068" y="7935"/>
                  <a:pt x="113926" y="8782"/>
                </a:cubicBezTo>
                <a:lnTo>
                  <a:pt x="100257" y="18925"/>
                </a:lnTo>
                <a:cubicBezTo>
                  <a:pt x="100061" y="19170"/>
                  <a:pt x="99786" y="19339"/>
                  <a:pt x="99480" y="19403"/>
                </a:cubicBezTo>
                <a:lnTo>
                  <a:pt x="83820" y="2496"/>
                </a:lnTo>
                <a:cubicBezTo>
                  <a:pt x="82457" y="1024"/>
                  <a:pt x="80678" y="290"/>
                  <a:pt x="78903" y="290"/>
                </a:cubicBezTo>
                <a:cubicBezTo>
                  <a:pt x="77078" y="290"/>
                  <a:pt x="75255" y="1065"/>
                  <a:pt x="73888" y="2611"/>
                </a:cubicBezTo>
                <a:lnTo>
                  <a:pt x="62720" y="15241"/>
                </a:lnTo>
                <a:cubicBezTo>
                  <a:pt x="61788" y="16295"/>
                  <a:pt x="60242" y="16628"/>
                  <a:pt x="58659" y="16628"/>
                </a:cubicBezTo>
                <a:cubicBezTo>
                  <a:pt x="58501" y="16628"/>
                  <a:pt x="58343" y="16624"/>
                  <a:pt x="58185" y="16618"/>
                </a:cubicBezTo>
                <a:cubicBezTo>
                  <a:pt x="58041" y="16612"/>
                  <a:pt x="57898" y="16610"/>
                  <a:pt x="57755" y="16610"/>
                </a:cubicBezTo>
                <a:cubicBezTo>
                  <a:pt x="54347" y="16610"/>
                  <a:pt x="51136" y="18214"/>
                  <a:pt x="49238" y="21065"/>
                </a:cubicBezTo>
                <a:cubicBezTo>
                  <a:pt x="37037" y="39400"/>
                  <a:pt x="1" y="97831"/>
                  <a:pt x="977" y="97831"/>
                </a:cubicBezTo>
                <a:lnTo>
                  <a:pt x="8559" y="97846"/>
                </a:lnTo>
                <a:cubicBezTo>
                  <a:pt x="8501" y="97940"/>
                  <a:pt x="8471" y="98005"/>
                  <a:pt x="8499" y="98005"/>
                </a:cubicBezTo>
                <a:lnTo>
                  <a:pt x="49285" y="97926"/>
                </a:lnTo>
                <a:lnTo>
                  <a:pt x="238508" y="98294"/>
                </a:lnTo>
                <a:cubicBezTo>
                  <a:pt x="238577" y="98294"/>
                  <a:pt x="238168" y="98035"/>
                  <a:pt x="237351" y="97558"/>
                </a:cubicBezTo>
                <a:lnTo>
                  <a:pt x="246031" y="97540"/>
                </a:lnTo>
                <a:cubicBezTo>
                  <a:pt x="247006" y="97540"/>
                  <a:pt x="209968" y="39111"/>
                  <a:pt x="197768" y="20776"/>
                </a:cubicBezTo>
                <a:cubicBezTo>
                  <a:pt x="195870" y="17923"/>
                  <a:pt x="192661" y="16321"/>
                  <a:pt x="189251" y="16321"/>
                </a:cubicBezTo>
                <a:cubicBezTo>
                  <a:pt x="189108" y="16321"/>
                  <a:pt x="188965" y="16324"/>
                  <a:pt x="188821" y="16329"/>
                </a:cubicBezTo>
                <a:cubicBezTo>
                  <a:pt x="188663" y="16335"/>
                  <a:pt x="188505" y="16339"/>
                  <a:pt x="188347" y="16339"/>
                </a:cubicBezTo>
                <a:cubicBezTo>
                  <a:pt x="186763" y="16339"/>
                  <a:pt x="185218" y="16006"/>
                  <a:pt x="184287" y="14952"/>
                </a:cubicBezTo>
                <a:lnTo>
                  <a:pt x="173117" y="2322"/>
                </a:lnTo>
                <a:cubicBezTo>
                  <a:pt x="171750" y="776"/>
                  <a:pt x="169928" y="1"/>
                  <a:pt x="168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5093353" y="3398553"/>
            <a:ext cx="525397" cy="309163"/>
          </a:xfrm>
          <a:custGeom>
            <a:avLst/>
            <a:gdLst/>
            <a:ahLst/>
            <a:cxnLst/>
            <a:rect l="l" t="t" r="r" b="b"/>
            <a:pathLst>
              <a:path w="32362" h="19043" extrusionOk="0">
                <a:moveTo>
                  <a:pt x="17214" y="1"/>
                </a:moveTo>
                <a:cubicBezTo>
                  <a:pt x="15031" y="1"/>
                  <a:pt x="12837" y="1278"/>
                  <a:pt x="10822" y="3581"/>
                </a:cubicBezTo>
                <a:lnTo>
                  <a:pt x="652" y="14237"/>
                </a:lnTo>
                <a:cubicBezTo>
                  <a:pt x="0" y="14981"/>
                  <a:pt x="578" y="16076"/>
                  <a:pt x="1471" y="16076"/>
                </a:cubicBezTo>
                <a:cubicBezTo>
                  <a:pt x="1573" y="16076"/>
                  <a:pt x="1680" y="16061"/>
                  <a:pt x="1790" y="16030"/>
                </a:cubicBezTo>
                <a:lnTo>
                  <a:pt x="9601" y="13799"/>
                </a:lnTo>
                <a:cubicBezTo>
                  <a:pt x="9702" y="13770"/>
                  <a:pt x="9805" y="13756"/>
                  <a:pt x="9906" y="13756"/>
                </a:cubicBezTo>
                <a:cubicBezTo>
                  <a:pt x="10195" y="13756"/>
                  <a:pt x="10477" y="13869"/>
                  <a:pt x="10688" y="14079"/>
                </a:cubicBezTo>
                <a:lnTo>
                  <a:pt x="15326" y="18718"/>
                </a:lnTo>
                <a:cubicBezTo>
                  <a:pt x="15544" y="18936"/>
                  <a:pt x="15827" y="19042"/>
                  <a:pt x="16108" y="19042"/>
                </a:cubicBezTo>
                <a:cubicBezTo>
                  <a:pt x="16450" y="19042"/>
                  <a:pt x="16791" y="18884"/>
                  <a:pt x="17009" y="18579"/>
                </a:cubicBezTo>
                <a:lnTo>
                  <a:pt x="20139" y="14197"/>
                </a:lnTo>
                <a:cubicBezTo>
                  <a:pt x="20349" y="13903"/>
                  <a:pt x="20685" y="13734"/>
                  <a:pt x="21038" y="13734"/>
                </a:cubicBezTo>
                <a:cubicBezTo>
                  <a:pt x="21109" y="13734"/>
                  <a:pt x="21180" y="13741"/>
                  <a:pt x="21251" y="13755"/>
                </a:cubicBezTo>
                <a:lnTo>
                  <a:pt x="30673" y="15577"/>
                </a:lnTo>
                <a:cubicBezTo>
                  <a:pt x="30750" y="15592"/>
                  <a:pt x="30824" y="15599"/>
                  <a:pt x="30897" y="15599"/>
                </a:cubicBezTo>
                <a:cubicBezTo>
                  <a:pt x="31808" y="15599"/>
                  <a:pt x="32362" y="14487"/>
                  <a:pt x="31709" y="13755"/>
                </a:cubicBezTo>
                <a:lnTo>
                  <a:pt x="22503" y="2766"/>
                </a:lnTo>
                <a:cubicBezTo>
                  <a:pt x="20819" y="875"/>
                  <a:pt x="19020" y="1"/>
                  <a:pt x="17214"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5403382" y="3184684"/>
            <a:ext cx="235059" cy="323285"/>
          </a:xfrm>
          <a:custGeom>
            <a:avLst/>
            <a:gdLst/>
            <a:ahLst/>
            <a:cxnLst/>
            <a:rect l="l" t="t" r="r" b="b"/>
            <a:pathLst>
              <a:path w="7007" h="9637" extrusionOk="0">
                <a:moveTo>
                  <a:pt x="874" y="0"/>
                </a:moveTo>
                <a:cubicBezTo>
                  <a:pt x="395" y="0"/>
                  <a:pt x="0" y="395"/>
                  <a:pt x="0" y="874"/>
                </a:cubicBezTo>
                <a:lnTo>
                  <a:pt x="0" y="8763"/>
                </a:lnTo>
                <a:cubicBezTo>
                  <a:pt x="0" y="9251"/>
                  <a:pt x="395" y="9636"/>
                  <a:pt x="874" y="9636"/>
                </a:cubicBezTo>
                <a:lnTo>
                  <a:pt x="6133" y="9636"/>
                </a:lnTo>
                <a:cubicBezTo>
                  <a:pt x="6622" y="9636"/>
                  <a:pt x="7007" y="9251"/>
                  <a:pt x="7007" y="8763"/>
                </a:cubicBezTo>
                <a:lnTo>
                  <a:pt x="7007" y="874"/>
                </a:lnTo>
                <a:cubicBezTo>
                  <a:pt x="7007" y="395"/>
                  <a:pt x="6622" y="0"/>
                  <a:pt x="6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0"/>
          <p:cNvSpPr/>
          <p:nvPr/>
        </p:nvSpPr>
        <p:spPr>
          <a:xfrm>
            <a:off x="5373761" y="3478650"/>
            <a:ext cx="294301" cy="470419"/>
          </a:xfrm>
          <a:custGeom>
            <a:avLst/>
            <a:gdLst/>
            <a:ahLst/>
            <a:cxnLst/>
            <a:rect l="l" t="t" r="r" b="b"/>
            <a:pathLst>
              <a:path w="8773" h="14023" extrusionOk="0">
                <a:moveTo>
                  <a:pt x="883" y="0"/>
                </a:moveTo>
                <a:cubicBezTo>
                  <a:pt x="395" y="0"/>
                  <a:pt x="0" y="395"/>
                  <a:pt x="10" y="873"/>
                </a:cubicBezTo>
                <a:lnTo>
                  <a:pt x="10" y="13149"/>
                </a:lnTo>
                <a:cubicBezTo>
                  <a:pt x="10" y="13628"/>
                  <a:pt x="395" y="14022"/>
                  <a:pt x="883" y="14022"/>
                </a:cubicBezTo>
                <a:lnTo>
                  <a:pt x="7890" y="14022"/>
                </a:lnTo>
                <a:cubicBezTo>
                  <a:pt x="8378" y="14022"/>
                  <a:pt x="8773" y="13628"/>
                  <a:pt x="8773" y="13149"/>
                </a:cubicBezTo>
                <a:lnTo>
                  <a:pt x="8773" y="873"/>
                </a:lnTo>
                <a:cubicBezTo>
                  <a:pt x="8773" y="395"/>
                  <a:pt x="8378" y="0"/>
                  <a:pt x="78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a:off x="5315156" y="3890430"/>
            <a:ext cx="411814" cy="823293"/>
          </a:xfrm>
          <a:custGeom>
            <a:avLst/>
            <a:gdLst/>
            <a:ahLst/>
            <a:cxnLst/>
            <a:rect l="l" t="t" r="r" b="b"/>
            <a:pathLst>
              <a:path w="12276" h="24542" extrusionOk="0">
                <a:moveTo>
                  <a:pt x="874" y="0"/>
                </a:moveTo>
                <a:cubicBezTo>
                  <a:pt x="395" y="0"/>
                  <a:pt x="1" y="385"/>
                  <a:pt x="1" y="874"/>
                </a:cubicBezTo>
                <a:lnTo>
                  <a:pt x="1" y="23658"/>
                </a:lnTo>
                <a:cubicBezTo>
                  <a:pt x="1" y="24147"/>
                  <a:pt x="395" y="24541"/>
                  <a:pt x="874" y="24541"/>
                </a:cubicBezTo>
                <a:lnTo>
                  <a:pt x="12276" y="24541"/>
                </a:lnTo>
                <a:lnTo>
                  <a:pt x="12276" y="874"/>
                </a:lnTo>
                <a:cubicBezTo>
                  <a:pt x="12276" y="385"/>
                  <a:pt x="11881" y="0"/>
                  <a:pt x="11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a:off x="5386676" y="3054155"/>
            <a:ext cx="269712" cy="159848"/>
          </a:xfrm>
          <a:custGeom>
            <a:avLst/>
            <a:gdLst/>
            <a:ahLst/>
            <a:cxnLst/>
            <a:rect l="l" t="t" r="r" b="b"/>
            <a:pathLst>
              <a:path w="8040" h="4765" extrusionOk="0">
                <a:moveTo>
                  <a:pt x="4125" y="1"/>
                </a:moveTo>
                <a:cubicBezTo>
                  <a:pt x="3882" y="1"/>
                  <a:pt x="3641" y="102"/>
                  <a:pt x="3466" y="304"/>
                </a:cubicBezTo>
                <a:lnTo>
                  <a:pt x="245" y="4042"/>
                </a:lnTo>
                <a:cubicBezTo>
                  <a:pt x="0" y="4323"/>
                  <a:pt x="198" y="4765"/>
                  <a:pt x="573" y="4765"/>
                </a:cubicBezTo>
                <a:lnTo>
                  <a:pt x="7467" y="4765"/>
                </a:lnTo>
                <a:cubicBezTo>
                  <a:pt x="7833" y="4765"/>
                  <a:pt x="8040" y="4342"/>
                  <a:pt x="7815" y="4051"/>
                </a:cubicBezTo>
                <a:lnTo>
                  <a:pt x="4809" y="332"/>
                </a:lnTo>
                <a:cubicBezTo>
                  <a:pt x="4632" y="111"/>
                  <a:pt x="4378" y="1"/>
                  <a:pt x="4125"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0"/>
          <p:cNvSpPr/>
          <p:nvPr/>
        </p:nvSpPr>
        <p:spPr>
          <a:xfrm>
            <a:off x="5402745" y="3977382"/>
            <a:ext cx="59880" cy="118821"/>
          </a:xfrm>
          <a:custGeom>
            <a:avLst/>
            <a:gdLst/>
            <a:ahLst/>
            <a:cxnLst/>
            <a:rect l="l" t="t" r="r" b="b"/>
            <a:pathLst>
              <a:path w="1785" h="3542" extrusionOk="0">
                <a:moveTo>
                  <a:pt x="893" y="0"/>
                </a:moveTo>
                <a:cubicBezTo>
                  <a:pt x="395" y="0"/>
                  <a:pt x="0" y="414"/>
                  <a:pt x="19" y="911"/>
                </a:cubicBezTo>
                <a:lnTo>
                  <a:pt x="19" y="2668"/>
                </a:lnTo>
                <a:cubicBezTo>
                  <a:pt x="19" y="3147"/>
                  <a:pt x="414" y="3541"/>
                  <a:pt x="893" y="3541"/>
                </a:cubicBezTo>
                <a:cubicBezTo>
                  <a:pt x="1381" y="3541"/>
                  <a:pt x="1776" y="3147"/>
                  <a:pt x="1766" y="2668"/>
                </a:cubicBezTo>
                <a:lnTo>
                  <a:pt x="1766" y="911"/>
                </a:lnTo>
                <a:cubicBezTo>
                  <a:pt x="1785" y="414"/>
                  <a:pt x="1390"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5491609" y="3684355"/>
            <a:ext cx="58941" cy="117882"/>
          </a:xfrm>
          <a:custGeom>
            <a:avLst/>
            <a:gdLst/>
            <a:ahLst/>
            <a:cxnLst/>
            <a:rect l="l" t="t" r="r" b="b"/>
            <a:pathLst>
              <a:path w="1757" h="3514" extrusionOk="0">
                <a:moveTo>
                  <a:pt x="873" y="1"/>
                </a:moveTo>
                <a:cubicBezTo>
                  <a:pt x="394" y="1"/>
                  <a:pt x="0" y="395"/>
                  <a:pt x="0" y="884"/>
                </a:cubicBezTo>
                <a:lnTo>
                  <a:pt x="0" y="2631"/>
                </a:lnTo>
                <a:cubicBezTo>
                  <a:pt x="0" y="3119"/>
                  <a:pt x="394" y="3513"/>
                  <a:pt x="873" y="3513"/>
                </a:cubicBezTo>
                <a:cubicBezTo>
                  <a:pt x="1362" y="3513"/>
                  <a:pt x="1756" y="3119"/>
                  <a:pt x="1756" y="2631"/>
                </a:cubicBezTo>
                <a:lnTo>
                  <a:pt x="1756" y="884"/>
                </a:lnTo>
                <a:cubicBezTo>
                  <a:pt x="1747" y="395"/>
                  <a:pt x="1362" y="1"/>
                  <a:pt x="87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0"/>
          <p:cNvSpPr/>
          <p:nvPr/>
        </p:nvSpPr>
        <p:spPr>
          <a:xfrm>
            <a:off x="5491609" y="3272910"/>
            <a:ext cx="58941" cy="117546"/>
          </a:xfrm>
          <a:custGeom>
            <a:avLst/>
            <a:gdLst/>
            <a:ahLst/>
            <a:cxnLst/>
            <a:rect l="l" t="t" r="r" b="b"/>
            <a:pathLst>
              <a:path w="1757" h="3504" extrusionOk="0">
                <a:moveTo>
                  <a:pt x="873" y="0"/>
                </a:moveTo>
                <a:cubicBezTo>
                  <a:pt x="394" y="0"/>
                  <a:pt x="0" y="395"/>
                  <a:pt x="0" y="874"/>
                </a:cubicBezTo>
                <a:lnTo>
                  <a:pt x="0" y="2630"/>
                </a:lnTo>
                <a:cubicBezTo>
                  <a:pt x="0" y="3109"/>
                  <a:pt x="394" y="3503"/>
                  <a:pt x="873" y="3503"/>
                </a:cubicBezTo>
                <a:cubicBezTo>
                  <a:pt x="1362" y="3503"/>
                  <a:pt x="1747" y="3109"/>
                  <a:pt x="1756" y="2630"/>
                </a:cubicBezTo>
                <a:lnTo>
                  <a:pt x="1756" y="874"/>
                </a:lnTo>
                <a:cubicBezTo>
                  <a:pt x="1756" y="395"/>
                  <a:pt x="1362" y="0"/>
                  <a:pt x="87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p:nvPr/>
        </p:nvSpPr>
        <p:spPr>
          <a:xfrm>
            <a:off x="5579165" y="3977382"/>
            <a:ext cx="59914" cy="118821"/>
          </a:xfrm>
          <a:custGeom>
            <a:avLst/>
            <a:gdLst/>
            <a:ahLst/>
            <a:cxnLst/>
            <a:rect l="l" t="t" r="r" b="b"/>
            <a:pathLst>
              <a:path w="1786" h="3542" extrusionOk="0">
                <a:moveTo>
                  <a:pt x="893" y="0"/>
                </a:moveTo>
                <a:cubicBezTo>
                  <a:pt x="395" y="0"/>
                  <a:pt x="1" y="414"/>
                  <a:pt x="20" y="911"/>
                </a:cubicBezTo>
                <a:lnTo>
                  <a:pt x="20" y="2668"/>
                </a:lnTo>
                <a:cubicBezTo>
                  <a:pt x="20" y="3147"/>
                  <a:pt x="414" y="3541"/>
                  <a:pt x="893" y="3541"/>
                </a:cubicBezTo>
                <a:cubicBezTo>
                  <a:pt x="1382" y="3541"/>
                  <a:pt x="1767" y="3147"/>
                  <a:pt x="1767" y="2668"/>
                </a:cubicBezTo>
                <a:lnTo>
                  <a:pt x="1767" y="911"/>
                </a:lnTo>
                <a:cubicBezTo>
                  <a:pt x="1785" y="414"/>
                  <a:pt x="1391"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0"/>
          <p:cNvSpPr/>
          <p:nvPr/>
        </p:nvSpPr>
        <p:spPr>
          <a:xfrm>
            <a:off x="5403382" y="4156016"/>
            <a:ext cx="58639" cy="116607"/>
          </a:xfrm>
          <a:custGeom>
            <a:avLst/>
            <a:gdLst/>
            <a:ahLst/>
            <a:cxnLst/>
            <a:rect l="l" t="t" r="r" b="b"/>
            <a:pathLst>
              <a:path w="1748" h="3476" extrusionOk="0">
                <a:moveTo>
                  <a:pt x="874" y="1"/>
                </a:moveTo>
                <a:cubicBezTo>
                  <a:pt x="404" y="1"/>
                  <a:pt x="19" y="376"/>
                  <a:pt x="0" y="846"/>
                </a:cubicBezTo>
                <a:lnTo>
                  <a:pt x="0" y="2593"/>
                </a:lnTo>
                <a:cubicBezTo>
                  <a:pt x="0" y="3081"/>
                  <a:pt x="395" y="3466"/>
                  <a:pt x="874" y="3476"/>
                </a:cubicBezTo>
                <a:cubicBezTo>
                  <a:pt x="1362" y="3476"/>
                  <a:pt x="1747" y="3081"/>
                  <a:pt x="1747" y="2593"/>
                </a:cubicBezTo>
                <a:lnTo>
                  <a:pt x="1747" y="846"/>
                </a:lnTo>
                <a:cubicBezTo>
                  <a:pt x="1738" y="376"/>
                  <a:pt x="1343"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0"/>
          <p:cNvSpPr/>
          <p:nvPr/>
        </p:nvSpPr>
        <p:spPr>
          <a:xfrm>
            <a:off x="5579802" y="4156016"/>
            <a:ext cx="58639" cy="116607"/>
          </a:xfrm>
          <a:custGeom>
            <a:avLst/>
            <a:gdLst/>
            <a:ahLst/>
            <a:cxnLst/>
            <a:rect l="l" t="t" r="r" b="b"/>
            <a:pathLst>
              <a:path w="1748" h="3476" extrusionOk="0">
                <a:moveTo>
                  <a:pt x="874" y="1"/>
                </a:moveTo>
                <a:cubicBezTo>
                  <a:pt x="405" y="1"/>
                  <a:pt x="20" y="376"/>
                  <a:pt x="1" y="846"/>
                </a:cubicBezTo>
                <a:lnTo>
                  <a:pt x="1" y="2593"/>
                </a:lnTo>
                <a:cubicBezTo>
                  <a:pt x="1" y="3081"/>
                  <a:pt x="395" y="3476"/>
                  <a:pt x="874" y="3476"/>
                </a:cubicBezTo>
                <a:cubicBezTo>
                  <a:pt x="1363" y="3466"/>
                  <a:pt x="1748" y="3081"/>
                  <a:pt x="1748" y="2593"/>
                </a:cubicBezTo>
                <a:lnTo>
                  <a:pt x="1748" y="846"/>
                </a:lnTo>
                <a:cubicBezTo>
                  <a:pt x="1738" y="376"/>
                  <a:pt x="1344"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0"/>
          <p:cNvSpPr/>
          <p:nvPr/>
        </p:nvSpPr>
        <p:spPr>
          <a:xfrm>
            <a:off x="5403382" y="4332469"/>
            <a:ext cx="58941" cy="116573"/>
          </a:xfrm>
          <a:custGeom>
            <a:avLst/>
            <a:gdLst/>
            <a:ahLst/>
            <a:cxnLst/>
            <a:rect l="l" t="t" r="r" b="b"/>
            <a:pathLst>
              <a:path w="1757" h="3475" extrusionOk="0">
                <a:moveTo>
                  <a:pt x="874" y="0"/>
                </a:moveTo>
                <a:cubicBezTo>
                  <a:pt x="404" y="0"/>
                  <a:pt x="19" y="366"/>
                  <a:pt x="0" y="845"/>
                </a:cubicBezTo>
                <a:lnTo>
                  <a:pt x="0" y="2592"/>
                </a:lnTo>
                <a:cubicBezTo>
                  <a:pt x="0" y="3081"/>
                  <a:pt x="395" y="3475"/>
                  <a:pt x="874" y="3475"/>
                </a:cubicBezTo>
                <a:cubicBezTo>
                  <a:pt x="1362" y="3475"/>
                  <a:pt x="1757" y="3081"/>
                  <a:pt x="1747" y="2592"/>
                </a:cubicBezTo>
                <a:lnTo>
                  <a:pt x="1747" y="845"/>
                </a:lnTo>
                <a:cubicBezTo>
                  <a:pt x="1738" y="366"/>
                  <a:pt x="1343" y="0"/>
                  <a:pt x="8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0"/>
          <p:cNvSpPr/>
          <p:nvPr/>
        </p:nvSpPr>
        <p:spPr>
          <a:xfrm>
            <a:off x="5579802" y="4332469"/>
            <a:ext cx="58639" cy="116573"/>
          </a:xfrm>
          <a:custGeom>
            <a:avLst/>
            <a:gdLst/>
            <a:ahLst/>
            <a:cxnLst/>
            <a:rect l="l" t="t" r="r" b="b"/>
            <a:pathLst>
              <a:path w="1748" h="3475" extrusionOk="0">
                <a:moveTo>
                  <a:pt x="874" y="0"/>
                </a:moveTo>
                <a:cubicBezTo>
                  <a:pt x="405" y="0"/>
                  <a:pt x="20" y="366"/>
                  <a:pt x="1" y="845"/>
                </a:cubicBezTo>
                <a:lnTo>
                  <a:pt x="1" y="2592"/>
                </a:lnTo>
                <a:cubicBezTo>
                  <a:pt x="1" y="3081"/>
                  <a:pt x="395" y="3475"/>
                  <a:pt x="874" y="3475"/>
                </a:cubicBezTo>
                <a:cubicBezTo>
                  <a:pt x="1363" y="3475"/>
                  <a:pt x="1748" y="3081"/>
                  <a:pt x="1748" y="2592"/>
                </a:cubicBezTo>
                <a:lnTo>
                  <a:pt x="1748" y="845"/>
                </a:lnTo>
                <a:cubicBezTo>
                  <a:pt x="1738" y="366"/>
                  <a:pt x="1344" y="0"/>
                  <a:pt x="8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0"/>
          <p:cNvSpPr/>
          <p:nvPr/>
        </p:nvSpPr>
        <p:spPr>
          <a:xfrm>
            <a:off x="5462290" y="4537236"/>
            <a:ext cx="117546" cy="176487"/>
          </a:xfrm>
          <a:custGeom>
            <a:avLst/>
            <a:gdLst/>
            <a:ahLst/>
            <a:cxnLst/>
            <a:rect l="l" t="t" r="r" b="b"/>
            <a:pathLst>
              <a:path w="3504" h="5261" extrusionOk="0">
                <a:moveTo>
                  <a:pt x="874" y="1"/>
                </a:moveTo>
                <a:cubicBezTo>
                  <a:pt x="386" y="1"/>
                  <a:pt x="1" y="386"/>
                  <a:pt x="1" y="874"/>
                </a:cubicBezTo>
                <a:lnTo>
                  <a:pt x="1" y="5260"/>
                </a:lnTo>
                <a:lnTo>
                  <a:pt x="3504" y="5260"/>
                </a:lnTo>
                <a:lnTo>
                  <a:pt x="3504" y="874"/>
                </a:lnTo>
                <a:cubicBezTo>
                  <a:pt x="3504" y="386"/>
                  <a:pt x="3109" y="1"/>
                  <a:pt x="263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p:cNvSpPr/>
          <p:nvPr/>
        </p:nvSpPr>
        <p:spPr>
          <a:xfrm>
            <a:off x="5481512" y="3566843"/>
            <a:ext cx="69038" cy="58907"/>
          </a:xfrm>
          <a:custGeom>
            <a:avLst/>
            <a:gdLst/>
            <a:ahLst/>
            <a:cxnLst/>
            <a:rect l="l" t="t" r="r" b="b"/>
            <a:pathLst>
              <a:path w="2058" h="1756" extrusionOk="0">
                <a:moveTo>
                  <a:pt x="1174" y="1"/>
                </a:moveTo>
                <a:cubicBezTo>
                  <a:pt x="395" y="1"/>
                  <a:pt x="0" y="949"/>
                  <a:pt x="555" y="1494"/>
                </a:cubicBezTo>
                <a:cubicBezTo>
                  <a:pt x="735" y="1674"/>
                  <a:pt x="957" y="1755"/>
                  <a:pt x="1174" y="1755"/>
                </a:cubicBezTo>
                <a:cubicBezTo>
                  <a:pt x="1625" y="1755"/>
                  <a:pt x="2057" y="1407"/>
                  <a:pt x="2057" y="874"/>
                </a:cubicBezTo>
                <a:cubicBezTo>
                  <a:pt x="2048" y="395"/>
                  <a:pt x="1663" y="1"/>
                  <a:pt x="11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0"/>
          <p:cNvSpPr/>
          <p:nvPr/>
        </p:nvSpPr>
        <p:spPr>
          <a:xfrm>
            <a:off x="3670160" y="3397562"/>
            <a:ext cx="534570" cy="322086"/>
          </a:xfrm>
          <a:custGeom>
            <a:avLst/>
            <a:gdLst/>
            <a:ahLst/>
            <a:cxnLst/>
            <a:rect l="l" t="t" r="r" b="b"/>
            <a:pathLst>
              <a:path w="32927" h="19839" extrusionOk="0">
                <a:moveTo>
                  <a:pt x="14907" y="1"/>
                </a:moveTo>
                <a:cubicBezTo>
                  <a:pt x="13428" y="1"/>
                  <a:pt x="11934" y="612"/>
                  <a:pt x="10492" y="2013"/>
                </a:cubicBezTo>
                <a:lnTo>
                  <a:pt x="726" y="13444"/>
                </a:lnTo>
                <a:cubicBezTo>
                  <a:pt x="1" y="14149"/>
                  <a:pt x="522" y="15346"/>
                  <a:pt x="1484" y="15346"/>
                </a:cubicBezTo>
                <a:cubicBezTo>
                  <a:pt x="1531" y="15346"/>
                  <a:pt x="1579" y="15343"/>
                  <a:pt x="1628" y="15337"/>
                </a:cubicBezTo>
                <a:lnTo>
                  <a:pt x="11158" y="14192"/>
                </a:lnTo>
                <a:cubicBezTo>
                  <a:pt x="11202" y="14187"/>
                  <a:pt x="11245" y="14185"/>
                  <a:pt x="11289" y="14185"/>
                </a:cubicBezTo>
                <a:cubicBezTo>
                  <a:pt x="11671" y="14185"/>
                  <a:pt x="12032" y="14383"/>
                  <a:pt x="12234" y="14716"/>
                </a:cubicBezTo>
                <a:lnTo>
                  <a:pt x="15042" y="19309"/>
                </a:lnTo>
                <a:cubicBezTo>
                  <a:pt x="15252" y="19654"/>
                  <a:pt x="15617" y="19838"/>
                  <a:pt x="15987" y="19838"/>
                </a:cubicBezTo>
                <a:cubicBezTo>
                  <a:pt x="16242" y="19838"/>
                  <a:pt x="16500" y="19751"/>
                  <a:pt x="16711" y="19568"/>
                </a:cubicBezTo>
                <a:lnTo>
                  <a:pt x="21668" y="15274"/>
                </a:lnTo>
                <a:cubicBezTo>
                  <a:pt x="21872" y="15097"/>
                  <a:pt x="22130" y="15003"/>
                  <a:pt x="22391" y="15003"/>
                </a:cubicBezTo>
                <a:cubicBezTo>
                  <a:pt x="22519" y="15003"/>
                  <a:pt x="22648" y="15026"/>
                  <a:pt x="22772" y="15071"/>
                </a:cubicBezTo>
                <a:lnTo>
                  <a:pt x="30404" y="17856"/>
                </a:lnTo>
                <a:cubicBezTo>
                  <a:pt x="30501" y="17891"/>
                  <a:pt x="30602" y="17908"/>
                  <a:pt x="30706" y="17908"/>
                </a:cubicBezTo>
                <a:cubicBezTo>
                  <a:pt x="31711" y="17908"/>
                  <a:pt x="32927" y="16363"/>
                  <a:pt x="32323" y="15565"/>
                </a:cubicBezTo>
                <a:lnTo>
                  <a:pt x="22286" y="4794"/>
                </a:lnTo>
                <a:cubicBezTo>
                  <a:pt x="20127" y="1937"/>
                  <a:pt x="17541" y="1"/>
                  <a:pt x="149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0"/>
          <p:cNvSpPr/>
          <p:nvPr/>
        </p:nvSpPr>
        <p:spPr>
          <a:xfrm>
            <a:off x="5031108" y="4820560"/>
            <a:ext cx="217906" cy="138890"/>
          </a:xfrm>
          <a:custGeom>
            <a:avLst/>
            <a:gdLst/>
            <a:ahLst/>
            <a:cxnLst/>
            <a:rect l="l" t="t" r="r" b="b"/>
            <a:pathLst>
              <a:path w="13422" h="8555" extrusionOk="0">
                <a:moveTo>
                  <a:pt x="7831" y="0"/>
                </a:moveTo>
                <a:cubicBezTo>
                  <a:pt x="7128" y="602"/>
                  <a:pt x="6306" y="1543"/>
                  <a:pt x="5948" y="1883"/>
                </a:cubicBezTo>
                <a:cubicBezTo>
                  <a:pt x="5045" y="2744"/>
                  <a:pt x="4148" y="3618"/>
                  <a:pt x="3312" y="4548"/>
                </a:cubicBezTo>
                <a:cubicBezTo>
                  <a:pt x="2144" y="5839"/>
                  <a:pt x="1048" y="7179"/>
                  <a:pt x="0" y="8555"/>
                </a:cubicBezTo>
                <a:lnTo>
                  <a:pt x="13421" y="8555"/>
                </a:lnTo>
                <a:cubicBezTo>
                  <a:pt x="11327" y="5856"/>
                  <a:pt x="9362" y="3073"/>
                  <a:pt x="7831" y="0"/>
                </a:cubicBezTo>
                <a:close/>
              </a:path>
            </a:pathLst>
          </a:custGeom>
          <a:solidFill>
            <a:srgbClr val="90B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0"/>
          <p:cNvSpPr/>
          <p:nvPr/>
        </p:nvSpPr>
        <p:spPr>
          <a:xfrm>
            <a:off x="2324733" y="4803968"/>
            <a:ext cx="4356565" cy="351991"/>
          </a:xfrm>
          <a:custGeom>
            <a:avLst/>
            <a:gdLst/>
            <a:ahLst/>
            <a:cxnLst/>
            <a:rect l="l" t="t" r="r" b="b"/>
            <a:pathLst>
              <a:path w="268344" h="21681" extrusionOk="0">
                <a:moveTo>
                  <a:pt x="15343" y="0"/>
                </a:moveTo>
                <a:cubicBezTo>
                  <a:pt x="6870" y="0"/>
                  <a:pt x="1" y="9707"/>
                  <a:pt x="1" y="21680"/>
                </a:cubicBezTo>
                <a:lnTo>
                  <a:pt x="268344" y="21680"/>
                </a:lnTo>
                <a:cubicBezTo>
                  <a:pt x="268344" y="9707"/>
                  <a:pt x="261473" y="0"/>
                  <a:pt x="25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0"/>
          <p:cNvSpPr/>
          <p:nvPr/>
        </p:nvSpPr>
        <p:spPr>
          <a:xfrm>
            <a:off x="3840124" y="3918511"/>
            <a:ext cx="351488" cy="1045550"/>
          </a:xfrm>
          <a:custGeom>
            <a:avLst/>
            <a:gdLst/>
            <a:ahLst/>
            <a:cxnLst/>
            <a:rect l="l" t="t" r="r" b="b"/>
            <a:pathLst>
              <a:path w="21650" h="64401" extrusionOk="0">
                <a:moveTo>
                  <a:pt x="1145" y="1"/>
                </a:moveTo>
                <a:cubicBezTo>
                  <a:pt x="513" y="1"/>
                  <a:pt x="0" y="513"/>
                  <a:pt x="0" y="1146"/>
                </a:cubicBezTo>
                <a:lnTo>
                  <a:pt x="0" y="64400"/>
                </a:lnTo>
                <a:lnTo>
                  <a:pt x="21648" y="64400"/>
                </a:lnTo>
                <a:lnTo>
                  <a:pt x="21650" y="1146"/>
                </a:lnTo>
                <a:cubicBezTo>
                  <a:pt x="21650" y="513"/>
                  <a:pt x="21137" y="1"/>
                  <a:pt x="20505"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0"/>
          <p:cNvSpPr/>
          <p:nvPr/>
        </p:nvSpPr>
        <p:spPr>
          <a:xfrm>
            <a:off x="3878552" y="3965787"/>
            <a:ext cx="59810" cy="59810"/>
          </a:xfrm>
          <a:custGeom>
            <a:avLst/>
            <a:gdLst/>
            <a:ahLst/>
            <a:cxnLst/>
            <a:rect l="l" t="t" r="r" b="b"/>
            <a:pathLst>
              <a:path w="3684" h="3684" extrusionOk="0">
                <a:moveTo>
                  <a:pt x="1841" y="0"/>
                </a:moveTo>
                <a:cubicBezTo>
                  <a:pt x="821" y="0"/>
                  <a:pt x="1" y="821"/>
                  <a:pt x="1" y="1841"/>
                </a:cubicBezTo>
                <a:lnTo>
                  <a:pt x="1" y="1842"/>
                </a:lnTo>
                <a:cubicBezTo>
                  <a:pt x="1" y="2862"/>
                  <a:pt x="821" y="3683"/>
                  <a:pt x="1841" y="3683"/>
                </a:cubicBezTo>
                <a:lnTo>
                  <a:pt x="1843" y="3683"/>
                </a:lnTo>
                <a:cubicBezTo>
                  <a:pt x="2863" y="3683"/>
                  <a:pt x="3683" y="2862"/>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0"/>
          <p:cNvSpPr/>
          <p:nvPr/>
        </p:nvSpPr>
        <p:spPr>
          <a:xfrm>
            <a:off x="3171627" y="3714261"/>
            <a:ext cx="55276" cy="220978"/>
          </a:xfrm>
          <a:custGeom>
            <a:avLst/>
            <a:gdLst/>
            <a:ahLst/>
            <a:cxnLst/>
            <a:rect l="l" t="t" r="r" b="b"/>
            <a:pathLst>
              <a:path w="1748" h="6988" extrusionOk="0">
                <a:moveTo>
                  <a:pt x="874" y="0"/>
                </a:moveTo>
                <a:cubicBezTo>
                  <a:pt x="404" y="0"/>
                  <a:pt x="19" y="376"/>
                  <a:pt x="0" y="845"/>
                </a:cubicBezTo>
                <a:lnTo>
                  <a:pt x="0" y="6105"/>
                </a:lnTo>
                <a:cubicBezTo>
                  <a:pt x="0" y="6593"/>
                  <a:pt x="395" y="6988"/>
                  <a:pt x="874" y="6988"/>
                </a:cubicBezTo>
                <a:cubicBezTo>
                  <a:pt x="1362" y="6978"/>
                  <a:pt x="1747" y="6593"/>
                  <a:pt x="1747" y="6105"/>
                </a:cubicBezTo>
                <a:lnTo>
                  <a:pt x="1747" y="845"/>
                </a:lnTo>
                <a:cubicBezTo>
                  <a:pt x="1738" y="376"/>
                  <a:pt x="1343"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0"/>
          <p:cNvSpPr/>
          <p:nvPr/>
        </p:nvSpPr>
        <p:spPr>
          <a:xfrm>
            <a:off x="3059363" y="3906121"/>
            <a:ext cx="279796" cy="139898"/>
          </a:xfrm>
          <a:custGeom>
            <a:avLst/>
            <a:gdLst/>
            <a:ahLst/>
            <a:cxnLst/>
            <a:rect l="l" t="t" r="r" b="b"/>
            <a:pathLst>
              <a:path w="8848" h="4424" extrusionOk="0">
                <a:moveTo>
                  <a:pt x="4424" y="0"/>
                </a:moveTo>
                <a:cubicBezTo>
                  <a:pt x="1982" y="0"/>
                  <a:pt x="0" y="1982"/>
                  <a:pt x="0" y="4424"/>
                </a:cubicBezTo>
                <a:lnTo>
                  <a:pt x="8847" y="4424"/>
                </a:lnTo>
                <a:cubicBezTo>
                  <a:pt x="8847" y="1982"/>
                  <a:pt x="6866" y="0"/>
                  <a:pt x="4424"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0"/>
          <p:cNvSpPr/>
          <p:nvPr/>
        </p:nvSpPr>
        <p:spPr>
          <a:xfrm>
            <a:off x="3032926" y="4032331"/>
            <a:ext cx="333238" cy="942414"/>
          </a:xfrm>
          <a:custGeom>
            <a:avLst/>
            <a:gdLst/>
            <a:ahLst/>
            <a:cxnLst/>
            <a:rect l="l" t="t" r="r" b="b"/>
            <a:pathLst>
              <a:path w="10538" h="29802" extrusionOk="0">
                <a:moveTo>
                  <a:pt x="883" y="1"/>
                </a:moveTo>
                <a:cubicBezTo>
                  <a:pt x="395" y="1"/>
                  <a:pt x="0" y="386"/>
                  <a:pt x="0" y="874"/>
                </a:cubicBezTo>
                <a:lnTo>
                  <a:pt x="0" y="29801"/>
                </a:lnTo>
                <a:lnTo>
                  <a:pt x="9712" y="29801"/>
                </a:lnTo>
                <a:cubicBezTo>
                  <a:pt x="10172" y="29773"/>
                  <a:pt x="10538" y="29388"/>
                  <a:pt x="10519" y="28918"/>
                </a:cubicBezTo>
                <a:lnTo>
                  <a:pt x="10519" y="874"/>
                </a:lnTo>
                <a:cubicBezTo>
                  <a:pt x="10519" y="386"/>
                  <a:pt x="10125" y="1"/>
                  <a:pt x="96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0"/>
          <p:cNvSpPr/>
          <p:nvPr/>
        </p:nvSpPr>
        <p:spPr>
          <a:xfrm>
            <a:off x="3116064" y="4116387"/>
            <a:ext cx="55592" cy="109920"/>
          </a:xfrm>
          <a:custGeom>
            <a:avLst/>
            <a:gdLst/>
            <a:ahLst/>
            <a:cxnLst/>
            <a:rect l="l" t="t" r="r" b="b"/>
            <a:pathLst>
              <a:path w="1758" h="3476" extrusionOk="0">
                <a:moveTo>
                  <a:pt x="884" y="1"/>
                </a:moveTo>
                <a:cubicBezTo>
                  <a:pt x="405" y="1"/>
                  <a:pt x="20" y="367"/>
                  <a:pt x="1" y="846"/>
                </a:cubicBezTo>
                <a:lnTo>
                  <a:pt x="1" y="2602"/>
                </a:lnTo>
                <a:cubicBezTo>
                  <a:pt x="1" y="3081"/>
                  <a:pt x="395" y="3476"/>
                  <a:pt x="884" y="3476"/>
                </a:cubicBezTo>
                <a:cubicBezTo>
                  <a:pt x="1363" y="3476"/>
                  <a:pt x="1757" y="3081"/>
                  <a:pt x="1757" y="2602"/>
                </a:cubicBezTo>
                <a:lnTo>
                  <a:pt x="1757" y="846"/>
                </a:lnTo>
                <a:cubicBezTo>
                  <a:pt x="1738" y="367"/>
                  <a:pt x="1353" y="1"/>
                  <a:pt x="88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0"/>
          <p:cNvSpPr/>
          <p:nvPr/>
        </p:nvSpPr>
        <p:spPr>
          <a:xfrm>
            <a:off x="5457001" y="4239675"/>
            <a:ext cx="439539" cy="719424"/>
          </a:xfrm>
          <a:custGeom>
            <a:avLst/>
            <a:gdLst/>
            <a:ahLst/>
            <a:cxnLst/>
            <a:rect l="l" t="t" r="r" b="b"/>
            <a:pathLst>
              <a:path w="13150" h="18409" extrusionOk="0">
                <a:moveTo>
                  <a:pt x="1" y="0"/>
                </a:moveTo>
                <a:lnTo>
                  <a:pt x="1" y="18408"/>
                </a:lnTo>
                <a:lnTo>
                  <a:pt x="12266" y="18408"/>
                </a:lnTo>
                <a:cubicBezTo>
                  <a:pt x="12755" y="18408"/>
                  <a:pt x="13149" y="18014"/>
                  <a:pt x="13149" y="17525"/>
                </a:cubicBezTo>
                <a:lnTo>
                  <a:pt x="13149" y="442"/>
                </a:lnTo>
                <a:lnTo>
                  <a:pt x="12745" y="0"/>
                </a:lnTo>
                <a:lnTo>
                  <a:pt x="2161" y="0"/>
                </a:lnTo>
                <a:lnTo>
                  <a:pt x="1757" y="442"/>
                </a:lnTo>
                <a:lnTo>
                  <a:pt x="175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0"/>
          <p:cNvSpPr/>
          <p:nvPr/>
        </p:nvSpPr>
        <p:spPr>
          <a:xfrm>
            <a:off x="5552576" y="4342425"/>
            <a:ext cx="102819" cy="68351"/>
          </a:xfrm>
          <a:custGeom>
            <a:avLst/>
            <a:gdLst/>
            <a:ahLst/>
            <a:cxnLst/>
            <a:rect l="l" t="t" r="r" b="b"/>
            <a:pathLst>
              <a:path w="2631" h="1749" extrusionOk="0">
                <a:moveTo>
                  <a:pt x="878" y="0"/>
                </a:moveTo>
                <a:cubicBezTo>
                  <a:pt x="395" y="0"/>
                  <a:pt x="1" y="388"/>
                  <a:pt x="1" y="874"/>
                </a:cubicBezTo>
                <a:cubicBezTo>
                  <a:pt x="1" y="1361"/>
                  <a:pt x="395" y="1748"/>
                  <a:pt x="878" y="1748"/>
                </a:cubicBezTo>
                <a:cubicBezTo>
                  <a:pt x="889" y="1748"/>
                  <a:pt x="901" y="1748"/>
                  <a:pt x="912" y="1748"/>
                </a:cubicBezTo>
                <a:lnTo>
                  <a:pt x="1785" y="1748"/>
                </a:lnTo>
                <a:cubicBezTo>
                  <a:pt x="2255" y="1738"/>
                  <a:pt x="2631" y="1344"/>
                  <a:pt x="2631" y="874"/>
                </a:cubicBezTo>
                <a:cubicBezTo>
                  <a:pt x="2631" y="405"/>
                  <a:pt x="2255" y="20"/>
                  <a:pt x="1785" y="1"/>
                </a:cubicBezTo>
                <a:lnTo>
                  <a:pt x="912" y="1"/>
                </a:lnTo>
                <a:cubicBezTo>
                  <a:pt x="901" y="0"/>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0"/>
          <p:cNvSpPr/>
          <p:nvPr/>
        </p:nvSpPr>
        <p:spPr>
          <a:xfrm>
            <a:off x="5552576" y="4479323"/>
            <a:ext cx="102819" cy="68703"/>
          </a:xfrm>
          <a:custGeom>
            <a:avLst/>
            <a:gdLst/>
            <a:ahLst/>
            <a:cxnLst/>
            <a:rect l="l" t="t" r="r" b="b"/>
            <a:pathLst>
              <a:path w="2631" h="1758" extrusionOk="0">
                <a:moveTo>
                  <a:pt x="878" y="0"/>
                </a:moveTo>
                <a:cubicBezTo>
                  <a:pt x="395" y="0"/>
                  <a:pt x="1" y="388"/>
                  <a:pt x="1" y="874"/>
                </a:cubicBezTo>
                <a:cubicBezTo>
                  <a:pt x="1" y="1361"/>
                  <a:pt x="396" y="1758"/>
                  <a:pt x="879" y="1758"/>
                </a:cubicBezTo>
                <a:cubicBezTo>
                  <a:pt x="890" y="1758"/>
                  <a:pt x="901" y="1758"/>
                  <a:pt x="912" y="1757"/>
                </a:cubicBezTo>
                <a:lnTo>
                  <a:pt x="1785" y="1757"/>
                </a:lnTo>
                <a:cubicBezTo>
                  <a:pt x="2255" y="1738"/>
                  <a:pt x="2631" y="1353"/>
                  <a:pt x="2631" y="874"/>
                </a:cubicBezTo>
                <a:cubicBezTo>
                  <a:pt x="2631" y="405"/>
                  <a:pt x="2255" y="20"/>
                  <a:pt x="1785" y="1"/>
                </a:cubicBezTo>
                <a:lnTo>
                  <a:pt x="912" y="1"/>
                </a:lnTo>
                <a:cubicBezTo>
                  <a:pt x="901"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0"/>
          <p:cNvSpPr/>
          <p:nvPr/>
        </p:nvSpPr>
        <p:spPr>
          <a:xfrm>
            <a:off x="5553709" y="4616259"/>
            <a:ext cx="102780" cy="68664"/>
          </a:xfrm>
          <a:custGeom>
            <a:avLst/>
            <a:gdLst/>
            <a:ahLst/>
            <a:cxnLst/>
            <a:rect l="l" t="t" r="r" b="b"/>
            <a:pathLst>
              <a:path w="2630" h="1757" extrusionOk="0">
                <a:moveTo>
                  <a:pt x="883" y="0"/>
                </a:moveTo>
                <a:cubicBezTo>
                  <a:pt x="395" y="0"/>
                  <a:pt x="0" y="395"/>
                  <a:pt x="0" y="883"/>
                </a:cubicBezTo>
                <a:cubicBezTo>
                  <a:pt x="0" y="1362"/>
                  <a:pt x="395" y="1756"/>
                  <a:pt x="883" y="1756"/>
                </a:cubicBezTo>
                <a:lnTo>
                  <a:pt x="1756" y="1756"/>
                </a:lnTo>
                <a:cubicBezTo>
                  <a:pt x="2245" y="1756"/>
                  <a:pt x="2630" y="1362"/>
                  <a:pt x="2630" y="883"/>
                </a:cubicBezTo>
                <a:cubicBezTo>
                  <a:pt x="2630" y="395"/>
                  <a:pt x="2245" y="0"/>
                  <a:pt x="175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0"/>
          <p:cNvSpPr/>
          <p:nvPr/>
        </p:nvSpPr>
        <p:spPr>
          <a:xfrm>
            <a:off x="5552576" y="4753508"/>
            <a:ext cx="102819" cy="68351"/>
          </a:xfrm>
          <a:custGeom>
            <a:avLst/>
            <a:gdLst/>
            <a:ahLst/>
            <a:cxnLst/>
            <a:rect l="l" t="t" r="r" b="b"/>
            <a:pathLst>
              <a:path w="2631" h="1749" extrusionOk="0">
                <a:moveTo>
                  <a:pt x="878" y="0"/>
                </a:moveTo>
                <a:cubicBezTo>
                  <a:pt x="395" y="0"/>
                  <a:pt x="1" y="388"/>
                  <a:pt x="1" y="874"/>
                </a:cubicBezTo>
                <a:cubicBezTo>
                  <a:pt x="1" y="1361"/>
                  <a:pt x="395" y="1748"/>
                  <a:pt x="878" y="1748"/>
                </a:cubicBezTo>
                <a:cubicBezTo>
                  <a:pt x="889" y="1748"/>
                  <a:pt x="901" y="1748"/>
                  <a:pt x="912" y="1748"/>
                </a:cubicBezTo>
                <a:lnTo>
                  <a:pt x="1785" y="1748"/>
                </a:lnTo>
                <a:cubicBezTo>
                  <a:pt x="2255" y="1729"/>
                  <a:pt x="2631" y="1344"/>
                  <a:pt x="2631" y="874"/>
                </a:cubicBezTo>
                <a:cubicBezTo>
                  <a:pt x="2631" y="405"/>
                  <a:pt x="2255" y="10"/>
                  <a:pt x="1785" y="1"/>
                </a:cubicBezTo>
                <a:lnTo>
                  <a:pt x="912" y="1"/>
                </a:lnTo>
                <a:cubicBezTo>
                  <a:pt x="901" y="0"/>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0"/>
          <p:cNvSpPr/>
          <p:nvPr/>
        </p:nvSpPr>
        <p:spPr>
          <a:xfrm>
            <a:off x="5757162" y="4183720"/>
            <a:ext cx="70852" cy="68038"/>
          </a:xfrm>
          <a:custGeom>
            <a:avLst/>
            <a:gdLst/>
            <a:ahLst/>
            <a:cxnLst/>
            <a:rect l="l" t="t" r="r" b="b"/>
            <a:pathLst>
              <a:path w="1813" h="1741" extrusionOk="0">
                <a:moveTo>
                  <a:pt x="875" y="1"/>
                </a:moveTo>
                <a:cubicBezTo>
                  <a:pt x="651" y="1"/>
                  <a:pt x="428" y="83"/>
                  <a:pt x="254" y="247"/>
                </a:cubicBezTo>
                <a:cubicBezTo>
                  <a:pt x="169" y="332"/>
                  <a:pt x="113" y="426"/>
                  <a:pt x="66" y="539"/>
                </a:cubicBezTo>
                <a:cubicBezTo>
                  <a:pt x="28" y="642"/>
                  <a:pt x="0" y="755"/>
                  <a:pt x="0" y="867"/>
                </a:cubicBezTo>
                <a:cubicBezTo>
                  <a:pt x="0" y="1102"/>
                  <a:pt x="94" y="1327"/>
                  <a:pt x="254" y="1487"/>
                </a:cubicBezTo>
                <a:cubicBezTo>
                  <a:pt x="338" y="1572"/>
                  <a:pt x="432" y="1628"/>
                  <a:pt x="545" y="1675"/>
                </a:cubicBezTo>
                <a:cubicBezTo>
                  <a:pt x="648" y="1722"/>
                  <a:pt x="761" y="1741"/>
                  <a:pt x="874" y="1741"/>
                </a:cubicBezTo>
                <a:cubicBezTo>
                  <a:pt x="1108" y="1741"/>
                  <a:pt x="1334" y="1647"/>
                  <a:pt x="1503" y="1487"/>
                </a:cubicBezTo>
                <a:cubicBezTo>
                  <a:pt x="1578" y="1403"/>
                  <a:pt x="1634" y="1309"/>
                  <a:pt x="1681" y="1205"/>
                </a:cubicBezTo>
                <a:cubicBezTo>
                  <a:pt x="1813" y="877"/>
                  <a:pt x="1738" y="501"/>
                  <a:pt x="1503" y="247"/>
                </a:cubicBezTo>
                <a:cubicBezTo>
                  <a:pt x="1324" y="83"/>
                  <a:pt x="1099" y="1"/>
                  <a:pt x="87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0"/>
          <p:cNvSpPr/>
          <p:nvPr/>
        </p:nvSpPr>
        <p:spPr>
          <a:xfrm>
            <a:off x="5757162" y="4320266"/>
            <a:ext cx="68664" cy="68781"/>
          </a:xfrm>
          <a:custGeom>
            <a:avLst/>
            <a:gdLst/>
            <a:ahLst/>
            <a:cxnLst/>
            <a:rect l="l" t="t" r="r" b="b"/>
            <a:pathLst>
              <a:path w="1757" h="1760" extrusionOk="0">
                <a:moveTo>
                  <a:pt x="863" y="1"/>
                </a:moveTo>
                <a:cubicBezTo>
                  <a:pt x="516" y="1"/>
                  <a:pt x="193" y="213"/>
                  <a:pt x="66" y="548"/>
                </a:cubicBezTo>
                <a:cubicBezTo>
                  <a:pt x="28" y="651"/>
                  <a:pt x="0" y="764"/>
                  <a:pt x="0" y="876"/>
                </a:cubicBezTo>
                <a:cubicBezTo>
                  <a:pt x="0" y="942"/>
                  <a:pt x="10" y="999"/>
                  <a:pt x="19" y="1055"/>
                </a:cubicBezTo>
                <a:cubicBezTo>
                  <a:pt x="28" y="1111"/>
                  <a:pt x="47" y="1168"/>
                  <a:pt x="66" y="1215"/>
                </a:cubicBezTo>
                <a:cubicBezTo>
                  <a:pt x="85" y="1271"/>
                  <a:pt x="113" y="1318"/>
                  <a:pt x="150" y="1374"/>
                </a:cubicBezTo>
                <a:lnTo>
                  <a:pt x="254" y="1506"/>
                </a:lnTo>
                <a:cubicBezTo>
                  <a:pt x="423" y="1665"/>
                  <a:pt x="648" y="1750"/>
                  <a:pt x="874" y="1759"/>
                </a:cubicBezTo>
                <a:cubicBezTo>
                  <a:pt x="930" y="1759"/>
                  <a:pt x="996" y="1750"/>
                  <a:pt x="1052" y="1740"/>
                </a:cubicBezTo>
                <a:cubicBezTo>
                  <a:pt x="1108" y="1731"/>
                  <a:pt x="1155" y="1712"/>
                  <a:pt x="1212" y="1684"/>
                </a:cubicBezTo>
                <a:cubicBezTo>
                  <a:pt x="1268" y="1665"/>
                  <a:pt x="1315" y="1637"/>
                  <a:pt x="1371" y="1609"/>
                </a:cubicBezTo>
                <a:lnTo>
                  <a:pt x="1503" y="1506"/>
                </a:lnTo>
                <a:lnTo>
                  <a:pt x="1606" y="1374"/>
                </a:lnTo>
                <a:cubicBezTo>
                  <a:pt x="1634" y="1318"/>
                  <a:pt x="1663" y="1271"/>
                  <a:pt x="1681" y="1215"/>
                </a:cubicBezTo>
                <a:cubicBezTo>
                  <a:pt x="1710" y="1168"/>
                  <a:pt x="1728" y="1111"/>
                  <a:pt x="1738" y="1055"/>
                </a:cubicBezTo>
                <a:cubicBezTo>
                  <a:pt x="1747" y="999"/>
                  <a:pt x="1747" y="942"/>
                  <a:pt x="1756" y="876"/>
                </a:cubicBezTo>
                <a:cubicBezTo>
                  <a:pt x="1747" y="651"/>
                  <a:pt x="1663" y="426"/>
                  <a:pt x="1503" y="257"/>
                </a:cubicBezTo>
                <a:cubicBezTo>
                  <a:pt x="1456" y="219"/>
                  <a:pt x="1409" y="181"/>
                  <a:pt x="1371" y="153"/>
                </a:cubicBezTo>
                <a:cubicBezTo>
                  <a:pt x="1315" y="116"/>
                  <a:pt x="1268" y="97"/>
                  <a:pt x="1212" y="78"/>
                </a:cubicBezTo>
                <a:cubicBezTo>
                  <a:pt x="1155" y="50"/>
                  <a:pt x="1108" y="31"/>
                  <a:pt x="1052" y="22"/>
                </a:cubicBezTo>
                <a:cubicBezTo>
                  <a:pt x="989" y="7"/>
                  <a:pt x="926" y="1"/>
                  <a:pt x="86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0"/>
          <p:cNvSpPr/>
          <p:nvPr/>
        </p:nvSpPr>
        <p:spPr>
          <a:xfrm>
            <a:off x="5713351" y="4616298"/>
            <a:ext cx="92072" cy="68624"/>
          </a:xfrm>
          <a:custGeom>
            <a:avLst/>
            <a:gdLst/>
            <a:ahLst/>
            <a:cxnLst/>
            <a:rect l="l" t="t" r="r" b="b"/>
            <a:pathLst>
              <a:path w="2356" h="1756" extrusionOk="0">
                <a:moveTo>
                  <a:pt x="1176" y="1"/>
                </a:moveTo>
                <a:cubicBezTo>
                  <a:pt x="944" y="1"/>
                  <a:pt x="720" y="88"/>
                  <a:pt x="555" y="253"/>
                </a:cubicBezTo>
                <a:cubicBezTo>
                  <a:pt x="1" y="807"/>
                  <a:pt x="395" y="1755"/>
                  <a:pt x="1175" y="1755"/>
                </a:cubicBezTo>
                <a:cubicBezTo>
                  <a:pt x="1178" y="1755"/>
                  <a:pt x="1182" y="1756"/>
                  <a:pt x="1186" y="1756"/>
                </a:cubicBezTo>
                <a:cubicBezTo>
                  <a:pt x="1967" y="1756"/>
                  <a:pt x="2355" y="804"/>
                  <a:pt x="1804" y="262"/>
                </a:cubicBezTo>
                <a:cubicBezTo>
                  <a:pt x="1757" y="225"/>
                  <a:pt x="1710" y="187"/>
                  <a:pt x="1672" y="149"/>
                </a:cubicBezTo>
                <a:cubicBezTo>
                  <a:pt x="1616" y="121"/>
                  <a:pt x="1569" y="93"/>
                  <a:pt x="1513" y="74"/>
                </a:cubicBezTo>
                <a:cubicBezTo>
                  <a:pt x="1456" y="46"/>
                  <a:pt x="1409" y="27"/>
                  <a:pt x="1353" y="18"/>
                </a:cubicBezTo>
                <a:cubicBezTo>
                  <a:pt x="1294" y="7"/>
                  <a:pt x="1235" y="1"/>
                  <a:pt x="117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0"/>
          <p:cNvSpPr/>
          <p:nvPr/>
        </p:nvSpPr>
        <p:spPr>
          <a:xfrm>
            <a:off x="5712609" y="4753742"/>
            <a:ext cx="93831" cy="68077"/>
          </a:xfrm>
          <a:custGeom>
            <a:avLst/>
            <a:gdLst/>
            <a:ahLst/>
            <a:cxnLst/>
            <a:rect l="l" t="t" r="r" b="b"/>
            <a:pathLst>
              <a:path w="2401" h="1742" extrusionOk="0">
                <a:moveTo>
                  <a:pt x="1214" y="1"/>
                </a:moveTo>
                <a:cubicBezTo>
                  <a:pt x="1105" y="1"/>
                  <a:pt x="991" y="22"/>
                  <a:pt x="874" y="70"/>
                </a:cubicBezTo>
                <a:cubicBezTo>
                  <a:pt x="1" y="436"/>
                  <a:pt x="245" y="1732"/>
                  <a:pt x="1194" y="1742"/>
                </a:cubicBezTo>
                <a:cubicBezTo>
                  <a:pt x="1428" y="1742"/>
                  <a:pt x="1654" y="1648"/>
                  <a:pt x="1823" y="1488"/>
                </a:cubicBezTo>
                <a:cubicBezTo>
                  <a:pt x="2401" y="910"/>
                  <a:pt x="1921" y="1"/>
                  <a:pt x="121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0"/>
          <p:cNvSpPr/>
          <p:nvPr/>
        </p:nvSpPr>
        <p:spPr>
          <a:xfrm>
            <a:off x="5451281" y="4120021"/>
            <a:ext cx="445278" cy="136936"/>
          </a:xfrm>
          <a:custGeom>
            <a:avLst/>
            <a:gdLst/>
            <a:ahLst/>
            <a:cxnLst/>
            <a:rect l="l" t="t" r="r" b="b"/>
            <a:pathLst>
              <a:path w="11394" h="3504" extrusionOk="0">
                <a:moveTo>
                  <a:pt x="3927" y="0"/>
                </a:moveTo>
                <a:cubicBezTo>
                  <a:pt x="3495" y="0"/>
                  <a:pt x="3081" y="179"/>
                  <a:pt x="2781" y="498"/>
                </a:cubicBezTo>
                <a:lnTo>
                  <a:pt x="405" y="3062"/>
                </a:lnTo>
                <a:lnTo>
                  <a:pt x="1" y="3504"/>
                </a:lnTo>
                <a:lnTo>
                  <a:pt x="11393" y="3504"/>
                </a:lnTo>
                <a:lnTo>
                  <a:pt x="10989" y="3062"/>
                </a:lnTo>
                <a:lnTo>
                  <a:pt x="8613" y="517"/>
                </a:lnTo>
                <a:cubicBezTo>
                  <a:pt x="8322" y="188"/>
                  <a:pt x="7899" y="0"/>
                  <a:pt x="7458"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0"/>
          <p:cNvSpPr/>
          <p:nvPr/>
        </p:nvSpPr>
        <p:spPr>
          <a:xfrm>
            <a:off x="3226874" y="4116387"/>
            <a:ext cx="55561" cy="109920"/>
          </a:xfrm>
          <a:custGeom>
            <a:avLst/>
            <a:gdLst/>
            <a:ahLst/>
            <a:cxnLst/>
            <a:rect l="l" t="t" r="r" b="b"/>
            <a:pathLst>
              <a:path w="1757" h="3476" extrusionOk="0">
                <a:moveTo>
                  <a:pt x="883" y="1"/>
                </a:moveTo>
                <a:cubicBezTo>
                  <a:pt x="413" y="1"/>
                  <a:pt x="19" y="367"/>
                  <a:pt x="10" y="846"/>
                </a:cubicBezTo>
                <a:lnTo>
                  <a:pt x="10" y="2602"/>
                </a:lnTo>
                <a:cubicBezTo>
                  <a:pt x="0" y="3081"/>
                  <a:pt x="395" y="3476"/>
                  <a:pt x="883" y="3476"/>
                </a:cubicBezTo>
                <a:cubicBezTo>
                  <a:pt x="1362" y="3476"/>
                  <a:pt x="1756" y="3081"/>
                  <a:pt x="1756" y="2602"/>
                </a:cubicBezTo>
                <a:lnTo>
                  <a:pt x="1756" y="846"/>
                </a:lnTo>
                <a:cubicBezTo>
                  <a:pt x="1738" y="367"/>
                  <a:pt x="1353" y="1"/>
                  <a:pt x="88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0"/>
          <p:cNvSpPr/>
          <p:nvPr/>
        </p:nvSpPr>
        <p:spPr>
          <a:xfrm>
            <a:off x="3115495" y="4280639"/>
            <a:ext cx="56762" cy="112007"/>
          </a:xfrm>
          <a:custGeom>
            <a:avLst/>
            <a:gdLst/>
            <a:ahLst/>
            <a:cxnLst/>
            <a:rect l="l" t="t" r="r" b="b"/>
            <a:pathLst>
              <a:path w="1795" h="3542" extrusionOk="0">
                <a:moveTo>
                  <a:pt x="902" y="0"/>
                </a:moveTo>
                <a:cubicBezTo>
                  <a:pt x="404" y="0"/>
                  <a:pt x="0" y="414"/>
                  <a:pt x="19" y="911"/>
                </a:cubicBezTo>
                <a:lnTo>
                  <a:pt x="19" y="2668"/>
                </a:lnTo>
                <a:cubicBezTo>
                  <a:pt x="19" y="3147"/>
                  <a:pt x="413" y="3541"/>
                  <a:pt x="902" y="3541"/>
                </a:cubicBezTo>
                <a:cubicBezTo>
                  <a:pt x="1381" y="3541"/>
                  <a:pt x="1775" y="3147"/>
                  <a:pt x="1775" y="2668"/>
                </a:cubicBezTo>
                <a:lnTo>
                  <a:pt x="1775" y="911"/>
                </a:lnTo>
                <a:cubicBezTo>
                  <a:pt x="1794" y="414"/>
                  <a:pt x="1390" y="0"/>
                  <a:pt x="90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0"/>
          <p:cNvSpPr/>
          <p:nvPr/>
        </p:nvSpPr>
        <p:spPr>
          <a:xfrm>
            <a:off x="3226557" y="4280639"/>
            <a:ext cx="56478" cy="112007"/>
          </a:xfrm>
          <a:custGeom>
            <a:avLst/>
            <a:gdLst/>
            <a:ahLst/>
            <a:cxnLst/>
            <a:rect l="l" t="t" r="r" b="b"/>
            <a:pathLst>
              <a:path w="1786" h="3542" extrusionOk="0">
                <a:moveTo>
                  <a:pt x="893" y="0"/>
                </a:moveTo>
                <a:cubicBezTo>
                  <a:pt x="395" y="0"/>
                  <a:pt x="1" y="414"/>
                  <a:pt x="20" y="911"/>
                </a:cubicBezTo>
                <a:lnTo>
                  <a:pt x="20" y="2668"/>
                </a:lnTo>
                <a:cubicBezTo>
                  <a:pt x="10" y="3147"/>
                  <a:pt x="405" y="3541"/>
                  <a:pt x="893" y="3541"/>
                </a:cubicBezTo>
                <a:cubicBezTo>
                  <a:pt x="1372" y="3541"/>
                  <a:pt x="1766" y="3147"/>
                  <a:pt x="1766" y="2668"/>
                </a:cubicBezTo>
                <a:lnTo>
                  <a:pt x="1766" y="911"/>
                </a:lnTo>
                <a:cubicBezTo>
                  <a:pt x="1785" y="414"/>
                  <a:pt x="1391"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0"/>
          <p:cNvSpPr/>
          <p:nvPr/>
        </p:nvSpPr>
        <p:spPr>
          <a:xfrm>
            <a:off x="3116064" y="4449035"/>
            <a:ext cx="55592" cy="109920"/>
          </a:xfrm>
          <a:custGeom>
            <a:avLst/>
            <a:gdLst/>
            <a:ahLst/>
            <a:cxnLst/>
            <a:rect l="l" t="t" r="r" b="b"/>
            <a:pathLst>
              <a:path w="1758" h="3476" extrusionOk="0">
                <a:moveTo>
                  <a:pt x="884" y="1"/>
                </a:moveTo>
                <a:cubicBezTo>
                  <a:pt x="405" y="1"/>
                  <a:pt x="20" y="376"/>
                  <a:pt x="1" y="846"/>
                </a:cubicBezTo>
                <a:lnTo>
                  <a:pt x="1" y="2593"/>
                </a:lnTo>
                <a:cubicBezTo>
                  <a:pt x="1" y="3081"/>
                  <a:pt x="395" y="3466"/>
                  <a:pt x="884" y="3476"/>
                </a:cubicBezTo>
                <a:cubicBezTo>
                  <a:pt x="1363" y="3476"/>
                  <a:pt x="1757" y="3081"/>
                  <a:pt x="1757" y="2593"/>
                </a:cubicBezTo>
                <a:lnTo>
                  <a:pt x="1757" y="846"/>
                </a:lnTo>
                <a:cubicBezTo>
                  <a:pt x="1738" y="376"/>
                  <a:pt x="1353" y="1"/>
                  <a:pt x="88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a:off x="3227158" y="4449035"/>
            <a:ext cx="55276" cy="109920"/>
          </a:xfrm>
          <a:custGeom>
            <a:avLst/>
            <a:gdLst/>
            <a:ahLst/>
            <a:cxnLst/>
            <a:rect l="l" t="t" r="r" b="b"/>
            <a:pathLst>
              <a:path w="1748" h="3476" extrusionOk="0">
                <a:moveTo>
                  <a:pt x="874" y="1"/>
                </a:moveTo>
                <a:cubicBezTo>
                  <a:pt x="404" y="1"/>
                  <a:pt x="10" y="376"/>
                  <a:pt x="1" y="846"/>
                </a:cubicBezTo>
                <a:lnTo>
                  <a:pt x="1" y="2593"/>
                </a:lnTo>
                <a:cubicBezTo>
                  <a:pt x="1" y="3081"/>
                  <a:pt x="386" y="3476"/>
                  <a:pt x="874" y="3476"/>
                </a:cubicBezTo>
                <a:cubicBezTo>
                  <a:pt x="1353" y="3466"/>
                  <a:pt x="1747" y="3081"/>
                  <a:pt x="1747" y="2593"/>
                </a:cubicBezTo>
                <a:lnTo>
                  <a:pt x="1747" y="846"/>
                </a:lnTo>
                <a:cubicBezTo>
                  <a:pt x="1729" y="376"/>
                  <a:pt x="1344"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3116064" y="4615375"/>
            <a:ext cx="55592" cy="109888"/>
          </a:xfrm>
          <a:custGeom>
            <a:avLst/>
            <a:gdLst/>
            <a:ahLst/>
            <a:cxnLst/>
            <a:rect l="l" t="t" r="r" b="b"/>
            <a:pathLst>
              <a:path w="1758" h="3475" extrusionOk="0">
                <a:moveTo>
                  <a:pt x="884" y="0"/>
                </a:moveTo>
                <a:cubicBezTo>
                  <a:pt x="405" y="0"/>
                  <a:pt x="20" y="366"/>
                  <a:pt x="1" y="845"/>
                </a:cubicBezTo>
                <a:lnTo>
                  <a:pt x="1" y="2592"/>
                </a:lnTo>
                <a:cubicBezTo>
                  <a:pt x="1" y="3081"/>
                  <a:pt x="395" y="3475"/>
                  <a:pt x="884" y="3475"/>
                </a:cubicBezTo>
                <a:cubicBezTo>
                  <a:pt x="1363" y="3475"/>
                  <a:pt x="1757" y="3081"/>
                  <a:pt x="1757" y="2592"/>
                </a:cubicBezTo>
                <a:lnTo>
                  <a:pt x="1757" y="845"/>
                </a:lnTo>
                <a:cubicBezTo>
                  <a:pt x="1738" y="366"/>
                  <a:pt x="1353" y="0"/>
                  <a:pt x="8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3226874" y="4615375"/>
            <a:ext cx="55561" cy="109888"/>
          </a:xfrm>
          <a:custGeom>
            <a:avLst/>
            <a:gdLst/>
            <a:ahLst/>
            <a:cxnLst/>
            <a:rect l="l" t="t" r="r" b="b"/>
            <a:pathLst>
              <a:path w="1757" h="3475" extrusionOk="0">
                <a:moveTo>
                  <a:pt x="883" y="0"/>
                </a:moveTo>
                <a:cubicBezTo>
                  <a:pt x="413" y="0"/>
                  <a:pt x="19" y="366"/>
                  <a:pt x="10" y="845"/>
                </a:cubicBezTo>
                <a:lnTo>
                  <a:pt x="10" y="2592"/>
                </a:lnTo>
                <a:cubicBezTo>
                  <a:pt x="0" y="3081"/>
                  <a:pt x="395" y="3475"/>
                  <a:pt x="883" y="3475"/>
                </a:cubicBezTo>
                <a:cubicBezTo>
                  <a:pt x="1362" y="3475"/>
                  <a:pt x="1756" y="3081"/>
                  <a:pt x="1756" y="2592"/>
                </a:cubicBezTo>
                <a:lnTo>
                  <a:pt x="1756" y="845"/>
                </a:lnTo>
                <a:cubicBezTo>
                  <a:pt x="1738" y="366"/>
                  <a:pt x="1353" y="0"/>
                  <a:pt x="88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p:nvPr/>
        </p:nvSpPr>
        <p:spPr>
          <a:xfrm>
            <a:off x="3115495" y="4779596"/>
            <a:ext cx="56762" cy="112007"/>
          </a:xfrm>
          <a:custGeom>
            <a:avLst/>
            <a:gdLst/>
            <a:ahLst/>
            <a:cxnLst/>
            <a:rect l="l" t="t" r="r" b="b"/>
            <a:pathLst>
              <a:path w="1795" h="3542" extrusionOk="0">
                <a:moveTo>
                  <a:pt x="902" y="1"/>
                </a:moveTo>
                <a:cubicBezTo>
                  <a:pt x="404" y="1"/>
                  <a:pt x="0" y="414"/>
                  <a:pt x="19" y="912"/>
                </a:cubicBezTo>
                <a:lnTo>
                  <a:pt x="19" y="2659"/>
                </a:lnTo>
                <a:cubicBezTo>
                  <a:pt x="19" y="3147"/>
                  <a:pt x="413" y="3541"/>
                  <a:pt x="902" y="3541"/>
                </a:cubicBezTo>
                <a:cubicBezTo>
                  <a:pt x="1381" y="3541"/>
                  <a:pt x="1775" y="3147"/>
                  <a:pt x="1775" y="2659"/>
                </a:cubicBezTo>
                <a:lnTo>
                  <a:pt x="1775" y="912"/>
                </a:lnTo>
                <a:cubicBezTo>
                  <a:pt x="1794" y="414"/>
                  <a:pt x="1390" y="1"/>
                  <a:pt x="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3226557" y="4779596"/>
            <a:ext cx="56478" cy="112007"/>
          </a:xfrm>
          <a:custGeom>
            <a:avLst/>
            <a:gdLst/>
            <a:ahLst/>
            <a:cxnLst/>
            <a:rect l="l" t="t" r="r" b="b"/>
            <a:pathLst>
              <a:path w="1786" h="3542" extrusionOk="0">
                <a:moveTo>
                  <a:pt x="893" y="1"/>
                </a:moveTo>
                <a:cubicBezTo>
                  <a:pt x="395" y="1"/>
                  <a:pt x="1" y="414"/>
                  <a:pt x="20" y="912"/>
                </a:cubicBezTo>
                <a:lnTo>
                  <a:pt x="20" y="2659"/>
                </a:lnTo>
                <a:cubicBezTo>
                  <a:pt x="10" y="3147"/>
                  <a:pt x="405" y="3541"/>
                  <a:pt x="893" y="3541"/>
                </a:cubicBezTo>
                <a:cubicBezTo>
                  <a:pt x="1372" y="3541"/>
                  <a:pt x="1766" y="3147"/>
                  <a:pt x="1766" y="2659"/>
                </a:cubicBezTo>
                <a:lnTo>
                  <a:pt x="1766" y="912"/>
                </a:lnTo>
                <a:cubicBezTo>
                  <a:pt x="1785" y="414"/>
                  <a:pt x="1391" y="1"/>
                  <a:pt x="89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p:nvPr/>
        </p:nvSpPr>
        <p:spPr>
          <a:xfrm>
            <a:off x="3985947" y="3965787"/>
            <a:ext cx="59810" cy="59810"/>
          </a:xfrm>
          <a:custGeom>
            <a:avLst/>
            <a:gdLst/>
            <a:ahLst/>
            <a:cxnLst/>
            <a:rect l="l" t="t" r="r" b="b"/>
            <a:pathLst>
              <a:path w="3684" h="3684" extrusionOk="0">
                <a:moveTo>
                  <a:pt x="1843" y="0"/>
                </a:moveTo>
                <a:cubicBezTo>
                  <a:pt x="823" y="0"/>
                  <a:pt x="1" y="821"/>
                  <a:pt x="1" y="1841"/>
                </a:cubicBezTo>
                <a:lnTo>
                  <a:pt x="1" y="1842"/>
                </a:lnTo>
                <a:cubicBezTo>
                  <a:pt x="1" y="2862"/>
                  <a:pt x="823" y="3683"/>
                  <a:pt x="1843" y="3683"/>
                </a:cubicBezTo>
                <a:cubicBezTo>
                  <a:pt x="2863" y="3683"/>
                  <a:pt x="3684" y="2862"/>
                  <a:pt x="3684" y="1842"/>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0"/>
          <p:cNvSpPr/>
          <p:nvPr/>
        </p:nvSpPr>
        <p:spPr>
          <a:xfrm>
            <a:off x="4093390" y="3965787"/>
            <a:ext cx="59794" cy="59810"/>
          </a:xfrm>
          <a:custGeom>
            <a:avLst/>
            <a:gdLst/>
            <a:ahLst/>
            <a:cxnLst/>
            <a:rect l="l" t="t" r="r" b="b"/>
            <a:pathLst>
              <a:path w="3683" h="3684" extrusionOk="0">
                <a:moveTo>
                  <a:pt x="1841" y="0"/>
                </a:moveTo>
                <a:cubicBezTo>
                  <a:pt x="821" y="0"/>
                  <a:pt x="0" y="821"/>
                  <a:pt x="0" y="1841"/>
                </a:cubicBezTo>
                <a:lnTo>
                  <a:pt x="0" y="1842"/>
                </a:lnTo>
                <a:cubicBezTo>
                  <a:pt x="0" y="2862"/>
                  <a:pt x="821" y="3683"/>
                  <a:pt x="1841" y="3683"/>
                </a:cubicBezTo>
                <a:lnTo>
                  <a:pt x="1842" y="3683"/>
                </a:lnTo>
                <a:cubicBezTo>
                  <a:pt x="2862" y="3683"/>
                  <a:pt x="3683" y="2862"/>
                  <a:pt x="3683" y="1842"/>
                </a:cubicBezTo>
                <a:lnTo>
                  <a:pt x="3683" y="1841"/>
                </a:ln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p:nvPr/>
        </p:nvSpPr>
        <p:spPr>
          <a:xfrm>
            <a:off x="3878552" y="4064058"/>
            <a:ext cx="59810" cy="59810"/>
          </a:xfrm>
          <a:custGeom>
            <a:avLst/>
            <a:gdLst/>
            <a:ahLst/>
            <a:cxnLst/>
            <a:rect l="l" t="t" r="r" b="b"/>
            <a:pathLst>
              <a:path w="3684" h="3684" extrusionOk="0">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0"/>
          <p:cNvSpPr/>
          <p:nvPr/>
        </p:nvSpPr>
        <p:spPr>
          <a:xfrm>
            <a:off x="3985947" y="4064058"/>
            <a:ext cx="59810" cy="59810"/>
          </a:xfrm>
          <a:custGeom>
            <a:avLst/>
            <a:gdLst/>
            <a:ahLst/>
            <a:cxnLst/>
            <a:rect l="l" t="t" r="r" b="b"/>
            <a:pathLst>
              <a:path w="3684" h="3684" extrusionOk="0">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0"/>
          <p:cNvSpPr/>
          <p:nvPr/>
        </p:nvSpPr>
        <p:spPr>
          <a:xfrm>
            <a:off x="4093390" y="4064058"/>
            <a:ext cx="59794" cy="59810"/>
          </a:xfrm>
          <a:custGeom>
            <a:avLst/>
            <a:gdLst/>
            <a:ahLst/>
            <a:cxnLst/>
            <a:rect l="l" t="t" r="r" b="b"/>
            <a:pathLst>
              <a:path w="3683" h="3684" extrusionOk="0">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a:off x="3878552" y="4162312"/>
            <a:ext cx="59810" cy="59842"/>
          </a:xfrm>
          <a:custGeom>
            <a:avLst/>
            <a:gdLst/>
            <a:ahLst/>
            <a:cxnLst/>
            <a:rect l="l" t="t" r="r" b="b"/>
            <a:pathLst>
              <a:path w="3684" h="3686" extrusionOk="0">
                <a:moveTo>
                  <a:pt x="1841" y="0"/>
                </a:moveTo>
                <a:cubicBezTo>
                  <a:pt x="821" y="0"/>
                  <a:pt x="1" y="823"/>
                  <a:pt x="1" y="1843"/>
                </a:cubicBezTo>
                <a:cubicBezTo>
                  <a:pt x="1" y="2863"/>
                  <a:pt x="821" y="3685"/>
                  <a:pt x="1841" y="3685"/>
                </a:cubicBezTo>
                <a:lnTo>
                  <a:pt x="1843" y="3685"/>
                </a:lnTo>
                <a:cubicBezTo>
                  <a:pt x="2863" y="3685"/>
                  <a:pt x="3683" y="2863"/>
                  <a:pt x="3683" y="1843"/>
                </a:cubicBezTo>
                <a:cubicBezTo>
                  <a:pt x="3683"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0"/>
          <p:cNvSpPr/>
          <p:nvPr/>
        </p:nvSpPr>
        <p:spPr>
          <a:xfrm>
            <a:off x="3985947" y="4162312"/>
            <a:ext cx="59810" cy="59842"/>
          </a:xfrm>
          <a:custGeom>
            <a:avLst/>
            <a:gdLst/>
            <a:ahLst/>
            <a:cxnLst/>
            <a:rect l="l" t="t" r="r" b="b"/>
            <a:pathLst>
              <a:path w="3684" h="3686" extrusionOk="0">
                <a:moveTo>
                  <a:pt x="1843" y="0"/>
                </a:moveTo>
                <a:cubicBezTo>
                  <a:pt x="823" y="0"/>
                  <a:pt x="1" y="823"/>
                  <a:pt x="1" y="1843"/>
                </a:cubicBezTo>
                <a:cubicBezTo>
                  <a:pt x="1" y="2863"/>
                  <a:pt x="823" y="3685"/>
                  <a:pt x="1843" y="3685"/>
                </a:cubicBezTo>
                <a:cubicBezTo>
                  <a:pt x="2863" y="3685"/>
                  <a:pt x="3684" y="2863"/>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a:off x="4093390" y="4162312"/>
            <a:ext cx="59794" cy="59842"/>
          </a:xfrm>
          <a:custGeom>
            <a:avLst/>
            <a:gdLst/>
            <a:ahLst/>
            <a:cxnLst/>
            <a:rect l="l" t="t" r="r" b="b"/>
            <a:pathLst>
              <a:path w="3683" h="3686" extrusionOk="0">
                <a:moveTo>
                  <a:pt x="1841" y="0"/>
                </a:moveTo>
                <a:cubicBezTo>
                  <a:pt x="821" y="0"/>
                  <a:pt x="0" y="823"/>
                  <a:pt x="0" y="1843"/>
                </a:cubicBezTo>
                <a:cubicBezTo>
                  <a:pt x="0" y="2863"/>
                  <a:pt x="821" y="3685"/>
                  <a:pt x="1841" y="3685"/>
                </a:cubicBezTo>
                <a:lnTo>
                  <a:pt x="1842" y="3685"/>
                </a:lnTo>
                <a:cubicBezTo>
                  <a:pt x="2862" y="3685"/>
                  <a:pt x="3683" y="2863"/>
                  <a:pt x="3683" y="1843"/>
                </a:cubicBezTo>
                <a:cubicBezTo>
                  <a:pt x="3683" y="823"/>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a:off x="3878552" y="4260583"/>
            <a:ext cx="59810" cy="59810"/>
          </a:xfrm>
          <a:custGeom>
            <a:avLst/>
            <a:gdLst/>
            <a:ahLst/>
            <a:cxnLst/>
            <a:rect l="l" t="t" r="r" b="b"/>
            <a:pathLst>
              <a:path w="3684" h="3684" extrusionOk="0">
                <a:moveTo>
                  <a:pt x="1841" y="1"/>
                </a:moveTo>
                <a:cubicBezTo>
                  <a:pt x="821" y="1"/>
                  <a:pt x="1" y="822"/>
                  <a:pt x="1" y="1841"/>
                </a:cubicBezTo>
                <a:lnTo>
                  <a:pt x="1" y="1843"/>
                </a:lnTo>
                <a:cubicBezTo>
                  <a:pt x="1" y="2863"/>
                  <a:pt x="821" y="3684"/>
                  <a:pt x="1841" y="3684"/>
                </a:cubicBezTo>
                <a:lnTo>
                  <a:pt x="1843" y="3684"/>
                </a:lnTo>
                <a:cubicBezTo>
                  <a:pt x="2863" y="3684"/>
                  <a:pt x="3683" y="2863"/>
                  <a:pt x="3683" y="1843"/>
                </a:cubicBezTo>
                <a:lnTo>
                  <a:pt x="3683" y="1841"/>
                </a:lnTo>
                <a:cubicBezTo>
                  <a:pt x="3683"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a:off x="3985947" y="4260583"/>
            <a:ext cx="59810" cy="59810"/>
          </a:xfrm>
          <a:custGeom>
            <a:avLst/>
            <a:gdLst/>
            <a:ahLst/>
            <a:cxnLst/>
            <a:rect l="l" t="t" r="r" b="b"/>
            <a:pathLst>
              <a:path w="3684" h="3684" extrusionOk="0">
                <a:moveTo>
                  <a:pt x="1843" y="1"/>
                </a:moveTo>
                <a:cubicBezTo>
                  <a:pt x="823" y="1"/>
                  <a:pt x="1" y="822"/>
                  <a:pt x="1" y="1841"/>
                </a:cubicBezTo>
                <a:lnTo>
                  <a:pt x="1" y="1843"/>
                </a:lnTo>
                <a:cubicBezTo>
                  <a:pt x="1" y="2863"/>
                  <a:pt x="823" y="3684"/>
                  <a:pt x="1843" y="3684"/>
                </a:cubicBez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a:off x="4093390" y="4260583"/>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lnTo>
                  <a:pt x="1842" y="3684"/>
                </a:lnTo>
                <a:cubicBezTo>
                  <a:pt x="2862" y="3684"/>
                  <a:pt x="3683" y="2863"/>
                  <a:pt x="3683" y="1843"/>
                </a:cubicBezTo>
                <a:lnTo>
                  <a:pt x="3683" y="1841"/>
                </a:lnTo>
                <a:cubicBezTo>
                  <a:pt x="3683" y="822"/>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3878552" y="4358837"/>
            <a:ext cx="59810" cy="59842"/>
          </a:xfrm>
          <a:custGeom>
            <a:avLst/>
            <a:gdLst/>
            <a:ahLst/>
            <a:cxnLst/>
            <a:rect l="l" t="t" r="r" b="b"/>
            <a:pathLst>
              <a:path w="3684" h="3686" extrusionOk="0">
                <a:moveTo>
                  <a:pt x="1841" y="1"/>
                </a:moveTo>
                <a:cubicBezTo>
                  <a:pt x="821" y="1"/>
                  <a:pt x="1" y="823"/>
                  <a:pt x="1" y="1843"/>
                </a:cubicBezTo>
                <a:cubicBezTo>
                  <a:pt x="1" y="2865"/>
                  <a:pt x="821" y="3685"/>
                  <a:pt x="1841" y="3685"/>
                </a:cubicBezTo>
                <a:lnTo>
                  <a:pt x="1843" y="3685"/>
                </a:lnTo>
                <a:cubicBezTo>
                  <a:pt x="2863" y="3685"/>
                  <a:pt x="3683" y="2865"/>
                  <a:pt x="3683" y="1843"/>
                </a:cubicBez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3985947" y="4358837"/>
            <a:ext cx="59810" cy="59842"/>
          </a:xfrm>
          <a:custGeom>
            <a:avLst/>
            <a:gdLst/>
            <a:ahLst/>
            <a:cxnLst/>
            <a:rect l="l" t="t" r="r" b="b"/>
            <a:pathLst>
              <a:path w="3684" h="3686" extrusionOk="0">
                <a:moveTo>
                  <a:pt x="1843" y="1"/>
                </a:moveTo>
                <a:cubicBezTo>
                  <a:pt x="823" y="1"/>
                  <a:pt x="1" y="823"/>
                  <a:pt x="1" y="1843"/>
                </a:cubicBezTo>
                <a:cubicBezTo>
                  <a:pt x="1" y="2865"/>
                  <a:pt x="823" y="3685"/>
                  <a:pt x="1843" y="3685"/>
                </a:cubicBezTo>
                <a:cubicBezTo>
                  <a:pt x="2863" y="3685"/>
                  <a:pt x="3684" y="2865"/>
                  <a:pt x="3684" y="1843"/>
                </a:cubicBezTo>
                <a:cubicBezTo>
                  <a:pt x="3684"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4093390" y="4358837"/>
            <a:ext cx="59794" cy="59842"/>
          </a:xfrm>
          <a:custGeom>
            <a:avLst/>
            <a:gdLst/>
            <a:ahLst/>
            <a:cxnLst/>
            <a:rect l="l" t="t" r="r" b="b"/>
            <a:pathLst>
              <a:path w="3683" h="3686" extrusionOk="0">
                <a:moveTo>
                  <a:pt x="1841" y="1"/>
                </a:moveTo>
                <a:cubicBezTo>
                  <a:pt x="821" y="1"/>
                  <a:pt x="0" y="823"/>
                  <a:pt x="0" y="1843"/>
                </a:cubicBezTo>
                <a:cubicBezTo>
                  <a:pt x="0" y="2865"/>
                  <a:pt x="821" y="3685"/>
                  <a:pt x="1841" y="3685"/>
                </a:cubicBezTo>
                <a:lnTo>
                  <a:pt x="1842" y="3685"/>
                </a:lnTo>
                <a:cubicBezTo>
                  <a:pt x="2862" y="3685"/>
                  <a:pt x="3683" y="2865"/>
                  <a:pt x="3683" y="1843"/>
                </a:cubicBezTo>
                <a:cubicBezTo>
                  <a:pt x="3683" y="823"/>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3878552" y="4457123"/>
            <a:ext cx="59810" cy="59826"/>
          </a:xfrm>
          <a:custGeom>
            <a:avLst/>
            <a:gdLst/>
            <a:ahLst/>
            <a:cxnLst/>
            <a:rect l="l" t="t" r="r" b="b"/>
            <a:pathLst>
              <a:path w="3684" h="3685" extrusionOk="0">
                <a:moveTo>
                  <a:pt x="1841" y="0"/>
                </a:moveTo>
                <a:cubicBezTo>
                  <a:pt x="821" y="0"/>
                  <a:pt x="1" y="821"/>
                  <a:pt x="1" y="1843"/>
                </a:cubicBezTo>
                <a:cubicBezTo>
                  <a:pt x="1" y="2862"/>
                  <a:pt x="821" y="3685"/>
                  <a:pt x="1841" y="3685"/>
                </a:cubicBezTo>
                <a:lnTo>
                  <a:pt x="1843" y="3685"/>
                </a:lnTo>
                <a:cubicBezTo>
                  <a:pt x="2863" y="3685"/>
                  <a:pt x="3683" y="2862"/>
                  <a:pt x="3683" y="1843"/>
                </a:cubicBez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3985947" y="4457123"/>
            <a:ext cx="59810" cy="59826"/>
          </a:xfrm>
          <a:custGeom>
            <a:avLst/>
            <a:gdLst/>
            <a:ahLst/>
            <a:cxnLst/>
            <a:rect l="l" t="t" r="r" b="b"/>
            <a:pathLst>
              <a:path w="3684" h="3685" extrusionOk="0">
                <a:moveTo>
                  <a:pt x="1843" y="0"/>
                </a:moveTo>
                <a:cubicBezTo>
                  <a:pt x="823" y="0"/>
                  <a:pt x="1" y="821"/>
                  <a:pt x="1" y="1843"/>
                </a:cubicBezTo>
                <a:cubicBezTo>
                  <a:pt x="1" y="2862"/>
                  <a:pt x="823" y="3685"/>
                  <a:pt x="1843" y="3685"/>
                </a:cubicBezTo>
                <a:cubicBezTo>
                  <a:pt x="2863" y="3685"/>
                  <a:pt x="3684" y="2862"/>
                  <a:pt x="3684" y="1843"/>
                </a:cubicBez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4093390" y="4457123"/>
            <a:ext cx="59794" cy="59826"/>
          </a:xfrm>
          <a:custGeom>
            <a:avLst/>
            <a:gdLst/>
            <a:ahLst/>
            <a:cxnLst/>
            <a:rect l="l" t="t" r="r" b="b"/>
            <a:pathLst>
              <a:path w="3683" h="3685" extrusionOk="0">
                <a:moveTo>
                  <a:pt x="1841" y="0"/>
                </a:moveTo>
                <a:cubicBezTo>
                  <a:pt x="821" y="0"/>
                  <a:pt x="0" y="821"/>
                  <a:pt x="0" y="1843"/>
                </a:cubicBezTo>
                <a:cubicBezTo>
                  <a:pt x="0" y="2862"/>
                  <a:pt x="821" y="3685"/>
                  <a:pt x="1841" y="3685"/>
                </a:cubicBezTo>
                <a:lnTo>
                  <a:pt x="1842" y="3685"/>
                </a:lnTo>
                <a:cubicBezTo>
                  <a:pt x="2862" y="3685"/>
                  <a:pt x="3683" y="2862"/>
                  <a:pt x="3683" y="1843"/>
                </a:cubicBez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3878552" y="4555394"/>
            <a:ext cx="59810" cy="59810"/>
          </a:xfrm>
          <a:custGeom>
            <a:avLst/>
            <a:gdLst/>
            <a:ahLst/>
            <a:cxnLst/>
            <a:rect l="l" t="t" r="r" b="b"/>
            <a:pathLst>
              <a:path w="3684" h="3684" extrusionOk="0">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3985947" y="4555394"/>
            <a:ext cx="59810" cy="59810"/>
          </a:xfrm>
          <a:custGeom>
            <a:avLst/>
            <a:gdLst/>
            <a:ahLst/>
            <a:cxnLst/>
            <a:rect l="l" t="t" r="r" b="b"/>
            <a:pathLst>
              <a:path w="3684" h="3684" extrusionOk="0">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4093390" y="4555394"/>
            <a:ext cx="59794" cy="59810"/>
          </a:xfrm>
          <a:custGeom>
            <a:avLst/>
            <a:gdLst/>
            <a:ahLst/>
            <a:cxnLst/>
            <a:rect l="l" t="t" r="r" b="b"/>
            <a:pathLst>
              <a:path w="3683" h="3684" extrusionOk="0">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3878552" y="4653648"/>
            <a:ext cx="59810" cy="59842"/>
          </a:xfrm>
          <a:custGeom>
            <a:avLst/>
            <a:gdLst/>
            <a:ahLst/>
            <a:cxnLst/>
            <a:rect l="l" t="t" r="r" b="b"/>
            <a:pathLst>
              <a:path w="3684" h="3686" extrusionOk="0">
                <a:moveTo>
                  <a:pt x="1841" y="0"/>
                </a:moveTo>
                <a:cubicBezTo>
                  <a:pt x="821" y="0"/>
                  <a:pt x="1" y="823"/>
                  <a:pt x="1" y="1843"/>
                </a:cubicBezTo>
                <a:cubicBezTo>
                  <a:pt x="1" y="2864"/>
                  <a:pt x="821" y="3685"/>
                  <a:pt x="1841" y="3685"/>
                </a:cubicBezTo>
                <a:lnTo>
                  <a:pt x="1843" y="3685"/>
                </a:lnTo>
                <a:cubicBezTo>
                  <a:pt x="2863" y="3685"/>
                  <a:pt x="3683" y="2864"/>
                  <a:pt x="3683" y="1843"/>
                </a:cubicBezTo>
                <a:cubicBezTo>
                  <a:pt x="3683" y="823"/>
                  <a:pt x="2863"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3985947" y="4653648"/>
            <a:ext cx="59810" cy="59842"/>
          </a:xfrm>
          <a:custGeom>
            <a:avLst/>
            <a:gdLst/>
            <a:ahLst/>
            <a:cxnLst/>
            <a:rect l="l" t="t" r="r" b="b"/>
            <a:pathLst>
              <a:path w="3684" h="3686" extrusionOk="0">
                <a:moveTo>
                  <a:pt x="1843" y="0"/>
                </a:moveTo>
                <a:cubicBezTo>
                  <a:pt x="823" y="0"/>
                  <a:pt x="1" y="823"/>
                  <a:pt x="1" y="1843"/>
                </a:cubicBezTo>
                <a:cubicBezTo>
                  <a:pt x="1" y="2864"/>
                  <a:pt x="823" y="3685"/>
                  <a:pt x="1843" y="3685"/>
                </a:cubicBezTo>
                <a:cubicBezTo>
                  <a:pt x="2863" y="3685"/>
                  <a:pt x="3684" y="2864"/>
                  <a:pt x="3684" y="1843"/>
                </a:cubicBezTo>
                <a:cubicBezTo>
                  <a:pt x="3684" y="823"/>
                  <a:pt x="2863"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p:nvPr/>
        </p:nvSpPr>
        <p:spPr>
          <a:xfrm>
            <a:off x="4093390" y="4653648"/>
            <a:ext cx="59794" cy="59842"/>
          </a:xfrm>
          <a:custGeom>
            <a:avLst/>
            <a:gdLst/>
            <a:ahLst/>
            <a:cxnLst/>
            <a:rect l="l" t="t" r="r" b="b"/>
            <a:pathLst>
              <a:path w="3683" h="3686" extrusionOk="0">
                <a:moveTo>
                  <a:pt x="1841" y="0"/>
                </a:moveTo>
                <a:cubicBezTo>
                  <a:pt x="821" y="0"/>
                  <a:pt x="0" y="823"/>
                  <a:pt x="0" y="1843"/>
                </a:cubicBezTo>
                <a:cubicBezTo>
                  <a:pt x="0" y="2864"/>
                  <a:pt x="821" y="3685"/>
                  <a:pt x="1841" y="3685"/>
                </a:cubicBezTo>
                <a:lnTo>
                  <a:pt x="1842" y="3685"/>
                </a:lnTo>
                <a:cubicBezTo>
                  <a:pt x="2862" y="3685"/>
                  <a:pt x="3683" y="2864"/>
                  <a:pt x="3683" y="1843"/>
                </a:cubicBezTo>
                <a:cubicBezTo>
                  <a:pt x="3683" y="823"/>
                  <a:pt x="2862" y="0"/>
                  <a:pt x="1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3878552" y="4751919"/>
            <a:ext cx="59810" cy="59842"/>
          </a:xfrm>
          <a:custGeom>
            <a:avLst/>
            <a:gdLst/>
            <a:ahLst/>
            <a:cxnLst/>
            <a:rect l="l" t="t" r="r" b="b"/>
            <a:pathLst>
              <a:path w="3684" h="3686" extrusionOk="0">
                <a:moveTo>
                  <a:pt x="1841" y="1"/>
                </a:moveTo>
                <a:cubicBezTo>
                  <a:pt x="821" y="1"/>
                  <a:pt x="1" y="822"/>
                  <a:pt x="1" y="1843"/>
                </a:cubicBezTo>
                <a:cubicBezTo>
                  <a:pt x="1" y="2863"/>
                  <a:pt x="821" y="3686"/>
                  <a:pt x="1841" y="3686"/>
                </a:cubicBezTo>
                <a:lnTo>
                  <a:pt x="1843" y="3686"/>
                </a:lnTo>
                <a:cubicBezTo>
                  <a:pt x="2863" y="3686"/>
                  <a:pt x="3683" y="2863"/>
                  <a:pt x="3683" y="1843"/>
                </a:cubicBezTo>
                <a:cubicBezTo>
                  <a:pt x="3683"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0"/>
          <p:cNvSpPr/>
          <p:nvPr/>
        </p:nvSpPr>
        <p:spPr>
          <a:xfrm>
            <a:off x="3985947" y="4751919"/>
            <a:ext cx="59810" cy="59842"/>
          </a:xfrm>
          <a:custGeom>
            <a:avLst/>
            <a:gdLst/>
            <a:ahLst/>
            <a:cxnLst/>
            <a:rect l="l" t="t" r="r" b="b"/>
            <a:pathLst>
              <a:path w="3684" h="3686" extrusionOk="0">
                <a:moveTo>
                  <a:pt x="1843" y="1"/>
                </a:moveTo>
                <a:cubicBezTo>
                  <a:pt x="823" y="1"/>
                  <a:pt x="1" y="822"/>
                  <a:pt x="1" y="1843"/>
                </a:cubicBezTo>
                <a:cubicBezTo>
                  <a:pt x="1" y="2863"/>
                  <a:pt x="823" y="3686"/>
                  <a:pt x="1843" y="3686"/>
                </a:cubicBezTo>
                <a:cubicBezTo>
                  <a:pt x="2863" y="3686"/>
                  <a:pt x="3684" y="2863"/>
                  <a:pt x="3684" y="1843"/>
                </a:cubicBez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0"/>
          <p:cNvSpPr/>
          <p:nvPr/>
        </p:nvSpPr>
        <p:spPr>
          <a:xfrm>
            <a:off x="4093390" y="4751919"/>
            <a:ext cx="59794" cy="59842"/>
          </a:xfrm>
          <a:custGeom>
            <a:avLst/>
            <a:gdLst/>
            <a:ahLst/>
            <a:cxnLst/>
            <a:rect l="l" t="t" r="r" b="b"/>
            <a:pathLst>
              <a:path w="3683" h="3686" extrusionOk="0">
                <a:moveTo>
                  <a:pt x="1841" y="1"/>
                </a:moveTo>
                <a:cubicBezTo>
                  <a:pt x="821" y="1"/>
                  <a:pt x="0" y="822"/>
                  <a:pt x="0" y="1843"/>
                </a:cubicBezTo>
                <a:cubicBezTo>
                  <a:pt x="0" y="2863"/>
                  <a:pt x="821" y="3686"/>
                  <a:pt x="1841" y="3686"/>
                </a:cubicBezTo>
                <a:lnTo>
                  <a:pt x="1842" y="3686"/>
                </a:lnTo>
                <a:cubicBezTo>
                  <a:pt x="2862" y="3686"/>
                  <a:pt x="3683" y="2863"/>
                  <a:pt x="3683" y="1843"/>
                </a:cubicBezTo>
                <a:cubicBezTo>
                  <a:pt x="3683" y="822"/>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0"/>
          <p:cNvSpPr/>
          <p:nvPr/>
        </p:nvSpPr>
        <p:spPr>
          <a:xfrm>
            <a:off x="3878552" y="4850205"/>
            <a:ext cx="59810" cy="59810"/>
          </a:xfrm>
          <a:custGeom>
            <a:avLst/>
            <a:gdLst/>
            <a:ahLst/>
            <a:cxnLst/>
            <a:rect l="l" t="t" r="r" b="b"/>
            <a:pathLst>
              <a:path w="3684" h="3684" extrusionOk="0">
                <a:moveTo>
                  <a:pt x="1841" y="0"/>
                </a:moveTo>
                <a:cubicBezTo>
                  <a:pt x="821" y="0"/>
                  <a:pt x="1" y="821"/>
                  <a:pt x="1" y="1841"/>
                </a:cubicBezTo>
                <a:lnTo>
                  <a:pt x="1" y="1843"/>
                </a:lnTo>
                <a:cubicBezTo>
                  <a:pt x="1" y="2863"/>
                  <a:pt x="821" y="3683"/>
                  <a:pt x="1841" y="3683"/>
                </a:cubicBezTo>
                <a:lnTo>
                  <a:pt x="1843" y="3683"/>
                </a:lnTo>
                <a:cubicBezTo>
                  <a:pt x="2863" y="3683"/>
                  <a:pt x="3683" y="2863"/>
                  <a:pt x="3683" y="1843"/>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0"/>
          <p:cNvSpPr/>
          <p:nvPr/>
        </p:nvSpPr>
        <p:spPr>
          <a:xfrm>
            <a:off x="3985947" y="4850205"/>
            <a:ext cx="59810" cy="59810"/>
          </a:xfrm>
          <a:custGeom>
            <a:avLst/>
            <a:gdLst/>
            <a:ahLst/>
            <a:cxnLst/>
            <a:rect l="l" t="t" r="r" b="b"/>
            <a:pathLst>
              <a:path w="3684" h="3684" extrusionOk="0">
                <a:moveTo>
                  <a:pt x="1843" y="0"/>
                </a:moveTo>
                <a:cubicBezTo>
                  <a:pt x="823" y="0"/>
                  <a:pt x="1" y="821"/>
                  <a:pt x="1" y="1841"/>
                </a:cubicBezTo>
                <a:lnTo>
                  <a:pt x="1" y="1843"/>
                </a:lnTo>
                <a:cubicBezTo>
                  <a:pt x="1" y="2863"/>
                  <a:pt x="823" y="3683"/>
                  <a:pt x="1843" y="3683"/>
                </a:cubicBezTo>
                <a:cubicBezTo>
                  <a:pt x="2863" y="3683"/>
                  <a:pt x="3684" y="2863"/>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0"/>
          <p:cNvSpPr/>
          <p:nvPr/>
        </p:nvSpPr>
        <p:spPr>
          <a:xfrm>
            <a:off x="4093390" y="4850205"/>
            <a:ext cx="59794" cy="59810"/>
          </a:xfrm>
          <a:custGeom>
            <a:avLst/>
            <a:gdLst/>
            <a:ahLst/>
            <a:cxnLst/>
            <a:rect l="l" t="t" r="r" b="b"/>
            <a:pathLst>
              <a:path w="3683" h="3684" extrusionOk="0">
                <a:moveTo>
                  <a:pt x="1841" y="0"/>
                </a:moveTo>
                <a:cubicBezTo>
                  <a:pt x="821" y="0"/>
                  <a:pt x="0" y="821"/>
                  <a:pt x="0" y="1841"/>
                </a:cubicBezTo>
                <a:lnTo>
                  <a:pt x="0" y="1843"/>
                </a:lnTo>
                <a:cubicBezTo>
                  <a:pt x="0" y="2863"/>
                  <a:pt x="821" y="3683"/>
                  <a:pt x="1841" y="3683"/>
                </a:cubicBezTo>
                <a:lnTo>
                  <a:pt x="1842" y="3683"/>
                </a:lnTo>
                <a:cubicBezTo>
                  <a:pt x="2862" y="3683"/>
                  <a:pt x="3683" y="2863"/>
                  <a:pt x="3683" y="1843"/>
                </a:cubicBezTo>
                <a:lnTo>
                  <a:pt x="3683" y="1841"/>
                </a:ln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a:off x="3878552" y="4648015"/>
            <a:ext cx="59810" cy="59842"/>
          </a:xfrm>
          <a:custGeom>
            <a:avLst/>
            <a:gdLst/>
            <a:ahLst/>
            <a:cxnLst/>
            <a:rect l="l" t="t" r="r" b="b"/>
            <a:pathLst>
              <a:path w="3684" h="3686" extrusionOk="0">
                <a:moveTo>
                  <a:pt x="1" y="0"/>
                </a:moveTo>
                <a:lnTo>
                  <a:pt x="1" y="3685"/>
                </a:lnTo>
                <a:lnTo>
                  <a:pt x="3683" y="3685"/>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a:off x="3985947" y="4648015"/>
            <a:ext cx="59810" cy="59842"/>
          </a:xfrm>
          <a:custGeom>
            <a:avLst/>
            <a:gdLst/>
            <a:ahLst/>
            <a:cxnLst/>
            <a:rect l="l" t="t" r="r" b="b"/>
            <a:pathLst>
              <a:path w="3684" h="3686" extrusionOk="0">
                <a:moveTo>
                  <a:pt x="1" y="0"/>
                </a:moveTo>
                <a:lnTo>
                  <a:pt x="1" y="3685"/>
                </a:lnTo>
                <a:lnTo>
                  <a:pt x="3684" y="3685"/>
                </a:lnTo>
                <a:lnTo>
                  <a:pt x="36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4093390" y="4648015"/>
            <a:ext cx="59794" cy="59842"/>
          </a:xfrm>
          <a:custGeom>
            <a:avLst/>
            <a:gdLst/>
            <a:ahLst/>
            <a:cxnLst/>
            <a:rect l="l" t="t" r="r" b="b"/>
            <a:pathLst>
              <a:path w="3683" h="3686" extrusionOk="0">
                <a:moveTo>
                  <a:pt x="0" y="0"/>
                </a:moveTo>
                <a:lnTo>
                  <a:pt x="0" y="3685"/>
                </a:lnTo>
                <a:lnTo>
                  <a:pt x="3683" y="3685"/>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a:off x="3878552" y="3859464"/>
            <a:ext cx="274631" cy="59063"/>
          </a:xfrm>
          <a:custGeom>
            <a:avLst/>
            <a:gdLst/>
            <a:ahLst/>
            <a:cxnLst/>
            <a:rect l="l" t="t" r="r" b="b"/>
            <a:pathLst>
              <a:path w="16916" h="3638" extrusionOk="0">
                <a:moveTo>
                  <a:pt x="3638" y="1"/>
                </a:moveTo>
                <a:cubicBezTo>
                  <a:pt x="1628" y="1"/>
                  <a:pt x="1" y="1628"/>
                  <a:pt x="1" y="3638"/>
                </a:cubicBezTo>
                <a:lnTo>
                  <a:pt x="16916" y="3638"/>
                </a:lnTo>
                <a:cubicBezTo>
                  <a:pt x="16916" y="1628"/>
                  <a:pt x="15288" y="1"/>
                  <a:pt x="13279"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a:off x="4604371" y="3801229"/>
            <a:ext cx="351455" cy="1162832"/>
          </a:xfrm>
          <a:custGeom>
            <a:avLst/>
            <a:gdLst/>
            <a:ahLst/>
            <a:cxnLst/>
            <a:rect l="l" t="t" r="r" b="b"/>
            <a:pathLst>
              <a:path w="21648" h="71625" extrusionOk="0">
                <a:moveTo>
                  <a:pt x="2448" y="0"/>
                </a:moveTo>
                <a:cubicBezTo>
                  <a:pt x="1096" y="0"/>
                  <a:pt x="0" y="1097"/>
                  <a:pt x="0" y="2450"/>
                </a:cubicBezTo>
                <a:lnTo>
                  <a:pt x="0" y="71624"/>
                </a:lnTo>
                <a:lnTo>
                  <a:pt x="21648" y="71624"/>
                </a:lnTo>
                <a:lnTo>
                  <a:pt x="21648" y="2450"/>
                </a:lnTo>
                <a:cubicBezTo>
                  <a:pt x="21648" y="1097"/>
                  <a:pt x="20551" y="0"/>
                  <a:pt x="191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a:off x="4642766" y="3848490"/>
            <a:ext cx="59810" cy="59842"/>
          </a:xfrm>
          <a:custGeom>
            <a:avLst/>
            <a:gdLst/>
            <a:ahLst/>
            <a:cxnLst/>
            <a:rect l="l" t="t" r="r" b="b"/>
            <a:pathLst>
              <a:path w="3684" h="3686" extrusionOk="0">
                <a:moveTo>
                  <a:pt x="1843" y="0"/>
                </a:moveTo>
                <a:cubicBezTo>
                  <a:pt x="821" y="0"/>
                  <a:pt x="0" y="821"/>
                  <a:pt x="0" y="1843"/>
                </a:cubicBezTo>
                <a:lnTo>
                  <a:pt x="0" y="1845"/>
                </a:lnTo>
                <a:cubicBezTo>
                  <a:pt x="0" y="2864"/>
                  <a:pt x="821" y="3685"/>
                  <a:pt x="1843" y="3685"/>
                </a:cubicBezTo>
                <a:cubicBezTo>
                  <a:pt x="2863" y="3685"/>
                  <a:pt x="3683" y="2864"/>
                  <a:pt x="3683" y="1845"/>
                </a:cubicBezTo>
                <a:lnTo>
                  <a:pt x="3683" y="1843"/>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4750161" y="3848490"/>
            <a:ext cx="59842" cy="59842"/>
          </a:xfrm>
          <a:custGeom>
            <a:avLst/>
            <a:gdLst/>
            <a:ahLst/>
            <a:cxnLst/>
            <a:rect l="l" t="t" r="r" b="b"/>
            <a:pathLst>
              <a:path w="3686" h="3686" extrusionOk="0">
                <a:moveTo>
                  <a:pt x="1843" y="0"/>
                </a:moveTo>
                <a:cubicBezTo>
                  <a:pt x="823" y="0"/>
                  <a:pt x="1" y="821"/>
                  <a:pt x="1" y="1843"/>
                </a:cubicBezTo>
                <a:lnTo>
                  <a:pt x="1" y="1845"/>
                </a:lnTo>
                <a:cubicBezTo>
                  <a:pt x="1" y="2864"/>
                  <a:pt x="823" y="3685"/>
                  <a:pt x="1843" y="3685"/>
                </a:cubicBezTo>
                <a:cubicBezTo>
                  <a:pt x="2865" y="3685"/>
                  <a:pt x="3685" y="2864"/>
                  <a:pt x="3685" y="1845"/>
                </a:cubicBezTo>
                <a:lnTo>
                  <a:pt x="3685" y="1843"/>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4857588" y="3848490"/>
            <a:ext cx="59842" cy="59842"/>
          </a:xfrm>
          <a:custGeom>
            <a:avLst/>
            <a:gdLst/>
            <a:ahLst/>
            <a:cxnLst/>
            <a:rect l="l" t="t" r="r" b="b"/>
            <a:pathLst>
              <a:path w="3686" h="3686" extrusionOk="0">
                <a:moveTo>
                  <a:pt x="1843" y="0"/>
                </a:moveTo>
                <a:cubicBezTo>
                  <a:pt x="822" y="0"/>
                  <a:pt x="1" y="821"/>
                  <a:pt x="1" y="1843"/>
                </a:cubicBezTo>
                <a:lnTo>
                  <a:pt x="1" y="1845"/>
                </a:lnTo>
                <a:cubicBezTo>
                  <a:pt x="1" y="2864"/>
                  <a:pt x="822" y="3685"/>
                  <a:pt x="1843" y="3685"/>
                </a:cubicBezTo>
                <a:cubicBezTo>
                  <a:pt x="2863" y="3685"/>
                  <a:pt x="3686" y="2864"/>
                  <a:pt x="3686" y="1845"/>
                </a:cubicBezTo>
                <a:lnTo>
                  <a:pt x="3686" y="1843"/>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a:off x="4642766" y="3941305"/>
            <a:ext cx="59810" cy="59842"/>
          </a:xfrm>
          <a:custGeom>
            <a:avLst/>
            <a:gdLst/>
            <a:ahLst/>
            <a:cxnLst/>
            <a:rect l="l" t="t" r="r" b="b"/>
            <a:pathLst>
              <a:path w="3684" h="3686" extrusionOk="0">
                <a:moveTo>
                  <a:pt x="1843" y="1"/>
                </a:moveTo>
                <a:cubicBezTo>
                  <a:pt x="821" y="1"/>
                  <a:pt x="0" y="821"/>
                  <a:pt x="0" y="1841"/>
                </a:cubicBezTo>
                <a:lnTo>
                  <a:pt x="0" y="1843"/>
                </a:lnTo>
                <a:cubicBezTo>
                  <a:pt x="0" y="2863"/>
                  <a:pt x="821" y="3685"/>
                  <a:pt x="1843" y="3685"/>
                </a:cubicBezTo>
                <a:cubicBezTo>
                  <a:pt x="2863" y="3685"/>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4750161" y="3941305"/>
            <a:ext cx="59842" cy="59842"/>
          </a:xfrm>
          <a:custGeom>
            <a:avLst/>
            <a:gdLst/>
            <a:ahLst/>
            <a:cxnLst/>
            <a:rect l="l" t="t" r="r" b="b"/>
            <a:pathLst>
              <a:path w="3686" h="3686" extrusionOk="0">
                <a:moveTo>
                  <a:pt x="1843" y="1"/>
                </a:moveTo>
                <a:cubicBezTo>
                  <a:pt x="823" y="1"/>
                  <a:pt x="1" y="821"/>
                  <a:pt x="1" y="1841"/>
                </a:cubicBezTo>
                <a:lnTo>
                  <a:pt x="1" y="1843"/>
                </a:lnTo>
                <a:cubicBezTo>
                  <a:pt x="1" y="2863"/>
                  <a:pt x="823" y="3685"/>
                  <a:pt x="1843" y="3685"/>
                </a:cubicBezTo>
                <a:cubicBezTo>
                  <a:pt x="2865" y="3685"/>
                  <a:pt x="3685" y="2863"/>
                  <a:pt x="3685" y="1843"/>
                </a:cubicBezTo>
                <a:lnTo>
                  <a:pt x="3685" y="1841"/>
                </a:lnTo>
                <a:cubicBezTo>
                  <a:pt x="3685" y="821"/>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4857588" y="3941305"/>
            <a:ext cx="59842" cy="59842"/>
          </a:xfrm>
          <a:custGeom>
            <a:avLst/>
            <a:gdLst/>
            <a:ahLst/>
            <a:cxnLst/>
            <a:rect l="l" t="t" r="r" b="b"/>
            <a:pathLst>
              <a:path w="3686" h="3686" extrusionOk="0">
                <a:moveTo>
                  <a:pt x="1843" y="1"/>
                </a:moveTo>
                <a:cubicBezTo>
                  <a:pt x="822" y="1"/>
                  <a:pt x="1" y="821"/>
                  <a:pt x="1" y="1841"/>
                </a:cubicBezTo>
                <a:lnTo>
                  <a:pt x="1" y="1843"/>
                </a:lnTo>
                <a:cubicBezTo>
                  <a:pt x="1" y="2863"/>
                  <a:pt x="822" y="3685"/>
                  <a:pt x="1843" y="3685"/>
                </a:cubicBezTo>
                <a:cubicBezTo>
                  <a:pt x="2863" y="3685"/>
                  <a:pt x="3686" y="2863"/>
                  <a:pt x="3686" y="1843"/>
                </a:cubicBezTo>
                <a:lnTo>
                  <a:pt x="3686" y="1841"/>
                </a:lnTo>
                <a:cubicBezTo>
                  <a:pt x="3686"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a:off x="4642766" y="4034088"/>
            <a:ext cx="59810" cy="59842"/>
          </a:xfrm>
          <a:custGeom>
            <a:avLst/>
            <a:gdLst/>
            <a:ahLst/>
            <a:cxnLst/>
            <a:rect l="l" t="t" r="r" b="b"/>
            <a:pathLst>
              <a:path w="3684" h="3686" extrusionOk="0">
                <a:moveTo>
                  <a:pt x="1843" y="1"/>
                </a:moveTo>
                <a:cubicBezTo>
                  <a:pt x="821" y="1"/>
                  <a:pt x="0" y="823"/>
                  <a:pt x="0" y="1843"/>
                </a:cubicBezTo>
                <a:lnTo>
                  <a:pt x="0" y="1845"/>
                </a:lnTo>
                <a:cubicBezTo>
                  <a:pt x="0" y="2865"/>
                  <a:pt x="821" y="3685"/>
                  <a:pt x="1843" y="3685"/>
                </a:cubicBezTo>
                <a:cubicBezTo>
                  <a:pt x="2863" y="3685"/>
                  <a:pt x="3683" y="2865"/>
                  <a:pt x="3683" y="1845"/>
                </a:cubicBezTo>
                <a:lnTo>
                  <a:pt x="3683" y="1843"/>
                </a:ln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a:off x="4750161" y="4034088"/>
            <a:ext cx="59842" cy="59842"/>
          </a:xfrm>
          <a:custGeom>
            <a:avLst/>
            <a:gdLst/>
            <a:ahLst/>
            <a:cxnLst/>
            <a:rect l="l" t="t" r="r" b="b"/>
            <a:pathLst>
              <a:path w="3686" h="3686" extrusionOk="0">
                <a:moveTo>
                  <a:pt x="1843" y="1"/>
                </a:moveTo>
                <a:cubicBezTo>
                  <a:pt x="823" y="1"/>
                  <a:pt x="1" y="823"/>
                  <a:pt x="1" y="1843"/>
                </a:cubicBezTo>
                <a:lnTo>
                  <a:pt x="1" y="1845"/>
                </a:lnTo>
                <a:cubicBezTo>
                  <a:pt x="1" y="2865"/>
                  <a:pt x="823" y="3685"/>
                  <a:pt x="1843" y="3685"/>
                </a:cubicBezTo>
                <a:cubicBezTo>
                  <a:pt x="2865" y="3685"/>
                  <a:pt x="3685" y="2865"/>
                  <a:pt x="3685" y="1845"/>
                </a:cubicBezTo>
                <a:lnTo>
                  <a:pt x="3685" y="1843"/>
                </a:lnTo>
                <a:cubicBezTo>
                  <a:pt x="3685" y="823"/>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a:off x="4857588" y="4034088"/>
            <a:ext cx="59842" cy="59842"/>
          </a:xfrm>
          <a:custGeom>
            <a:avLst/>
            <a:gdLst/>
            <a:ahLst/>
            <a:cxnLst/>
            <a:rect l="l" t="t" r="r" b="b"/>
            <a:pathLst>
              <a:path w="3686" h="3686" extrusionOk="0">
                <a:moveTo>
                  <a:pt x="1843" y="1"/>
                </a:moveTo>
                <a:cubicBezTo>
                  <a:pt x="822" y="1"/>
                  <a:pt x="1" y="823"/>
                  <a:pt x="1" y="1843"/>
                </a:cubicBezTo>
                <a:lnTo>
                  <a:pt x="1" y="1845"/>
                </a:lnTo>
                <a:cubicBezTo>
                  <a:pt x="1" y="2865"/>
                  <a:pt x="822" y="3685"/>
                  <a:pt x="1843" y="3685"/>
                </a:cubicBezTo>
                <a:cubicBezTo>
                  <a:pt x="2863" y="3685"/>
                  <a:pt x="3686" y="2865"/>
                  <a:pt x="3686" y="1845"/>
                </a:cubicBezTo>
                <a:lnTo>
                  <a:pt x="3686" y="1843"/>
                </a:lnTo>
                <a:cubicBezTo>
                  <a:pt x="3686"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a:off x="4642766" y="4126904"/>
            <a:ext cx="59810" cy="59842"/>
          </a:xfrm>
          <a:custGeom>
            <a:avLst/>
            <a:gdLst/>
            <a:ahLst/>
            <a:cxnLst/>
            <a:rect l="l" t="t" r="r" b="b"/>
            <a:pathLst>
              <a:path w="3684" h="3686" extrusionOk="0">
                <a:moveTo>
                  <a:pt x="1843" y="1"/>
                </a:moveTo>
                <a:cubicBezTo>
                  <a:pt x="821" y="1"/>
                  <a:pt x="0" y="824"/>
                  <a:pt x="0" y="1843"/>
                </a:cubicBezTo>
                <a:lnTo>
                  <a:pt x="0" y="1845"/>
                </a:lnTo>
                <a:cubicBezTo>
                  <a:pt x="0" y="2865"/>
                  <a:pt x="821" y="3686"/>
                  <a:pt x="1843" y="3686"/>
                </a:cubicBezTo>
                <a:cubicBezTo>
                  <a:pt x="2863" y="3686"/>
                  <a:pt x="3683" y="2865"/>
                  <a:pt x="3683" y="1845"/>
                </a:cubicBezTo>
                <a:lnTo>
                  <a:pt x="3683" y="1843"/>
                </a:lnTo>
                <a:cubicBezTo>
                  <a:pt x="3683" y="824"/>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a:off x="4750161" y="4126904"/>
            <a:ext cx="59842" cy="59842"/>
          </a:xfrm>
          <a:custGeom>
            <a:avLst/>
            <a:gdLst/>
            <a:ahLst/>
            <a:cxnLst/>
            <a:rect l="l" t="t" r="r" b="b"/>
            <a:pathLst>
              <a:path w="3686" h="3686" extrusionOk="0">
                <a:moveTo>
                  <a:pt x="1843" y="1"/>
                </a:moveTo>
                <a:cubicBezTo>
                  <a:pt x="823" y="1"/>
                  <a:pt x="1" y="824"/>
                  <a:pt x="1" y="1843"/>
                </a:cubicBezTo>
                <a:lnTo>
                  <a:pt x="1" y="1845"/>
                </a:lnTo>
                <a:cubicBezTo>
                  <a:pt x="1" y="2865"/>
                  <a:pt x="823" y="3686"/>
                  <a:pt x="1843" y="3686"/>
                </a:cubicBezTo>
                <a:cubicBezTo>
                  <a:pt x="2865" y="3686"/>
                  <a:pt x="3685" y="2865"/>
                  <a:pt x="3685" y="1845"/>
                </a:cubicBezTo>
                <a:lnTo>
                  <a:pt x="3685" y="1843"/>
                </a:lnTo>
                <a:cubicBezTo>
                  <a:pt x="3685" y="824"/>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a:off x="4857588" y="4126904"/>
            <a:ext cx="59842" cy="59842"/>
          </a:xfrm>
          <a:custGeom>
            <a:avLst/>
            <a:gdLst/>
            <a:ahLst/>
            <a:cxnLst/>
            <a:rect l="l" t="t" r="r" b="b"/>
            <a:pathLst>
              <a:path w="3686" h="3686" extrusionOk="0">
                <a:moveTo>
                  <a:pt x="1843" y="1"/>
                </a:moveTo>
                <a:cubicBezTo>
                  <a:pt x="822" y="1"/>
                  <a:pt x="1" y="824"/>
                  <a:pt x="1" y="1843"/>
                </a:cubicBezTo>
                <a:lnTo>
                  <a:pt x="1" y="1845"/>
                </a:lnTo>
                <a:cubicBezTo>
                  <a:pt x="1" y="2865"/>
                  <a:pt x="822" y="3686"/>
                  <a:pt x="1843" y="3686"/>
                </a:cubicBezTo>
                <a:cubicBezTo>
                  <a:pt x="2863" y="3686"/>
                  <a:pt x="3686" y="2865"/>
                  <a:pt x="3686" y="1845"/>
                </a:cubicBezTo>
                <a:lnTo>
                  <a:pt x="3686" y="1843"/>
                </a:lnTo>
                <a:cubicBezTo>
                  <a:pt x="3686" y="824"/>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a:off x="4642766" y="4219735"/>
            <a:ext cx="59810" cy="59826"/>
          </a:xfrm>
          <a:custGeom>
            <a:avLst/>
            <a:gdLst/>
            <a:ahLst/>
            <a:cxnLst/>
            <a:rect l="l" t="t" r="r" b="b"/>
            <a:pathLst>
              <a:path w="3684" h="3685" extrusionOk="0">
                <a:moveTo>
                  <a:pt x="1843" y="0"/>
                </a:moveTo>
                <a:cubicBezTo>
                  <a:pt x="821" y="0"/>
                  <a:pt x="0" y="821"/>
                  <a:pt x="0" y="1841"/>
                </a:cubicBezTo>
                <a:lnTo>
                  <a:pt x="0" y="1842"/>
                </a:lnTo>
                <a:cubicBezTo>
                  <a:pt x="0" y="2864"/>
                  <a:pt x="821" y="3685"/>
                  <a:pt x="1843" y="3685"/>
                </a:cubicBezTo>
                <a:cubicBezTo>
                  <a:pt x="2863" y="3685"/>
                  <a:pt x="3683" y="2864"/>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a:off x="3944815" y="4041228"/>
            <a:ext cx="212267" cy="182057"/>
          </a:xfrm>
          <a:custGeom>
            <a:avLst/>
            <a:gdLst/>
            <a:ahLst/>
            <a:cxnLst/>
            <a:rect l="l" t="t" r="r" b="b"/>
            <a:pathLst>
              <a:path w="6134" h="5261" extrusionOk="0">
                <a:moveTo>
                  <a:pt x="874" y="1"/>
                </a:moveTo>
                <a:cubicBezTo>
                  <a:pt x="395" y="1"/>
                  <a:pt x="0" y="395"/>
                  <a:pt x="0" y="883"/>
                </a:cubicBezTo>
                <a:lnTo>
                  <a:pt x="0" y="5260"/>
                </a:lnTo>
                <a:lnTo>
                  <a:pt x="6133" y="5260"/>
                </a:lnTo>
                <a:lnTo>
                  <a:pt x="6133" y="883"/>
                </a:lnTo>
                <a:cubicBezTo>
                  <a:pt x="6133" y="395"/>
                  <a:pt x="5739" y="1"/>
                  <a:pt x="5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0"/>
          <p:cNvSpPr/>
          <p:nvPr/>
        </p:nvSpPr>
        <p:spPr>
          <a:xfrm>
            <a:off x="3823252" y="4162790"/>
            <a:ext cx="576589" cy="849276"/>
          </a:xfrm>
          <a:custGeom>
            <a:avLst/>
            <a:gdLst/>
            <a:ahLst/>
            <a:cxnLst/>
            <a:rect l="l" t="t" r="r" b="b"/>
            <a:pathLst>
              <a:path w="16662" h="24542" extrusionOk="0">
                <a:moveTo>
                  <a:pt x="883" y="0"/>
                </a:moveTo>
                <a:cubicBezTo>
                  <a:pt x="395" y="0"/>
                  <a:pt x="10" y="385"/>
                  <a:pt x="10" y="874"/>
                </a:cubicBezTo>
                <a:lnTo>
                  <a:pt x="10" y="23658"/>
                </a:lnTo>
                <a:cubicBezTo>
                  <a:pt x="1" y="24147"/>
                  <a:pt x="395" y="24541"/>
                  <a:pt x="883" y="24541"/>
                </a:cubicBezTo>
                <a:lnTo>
                  <a:pt x="16662" y="24541"/>
                </a:lnTo>
                <a:lnTo>
                  <a:pt x="166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0"/>
          <p:cNvSpPr/>
          <p:nvPr/>
        </p:nvSpPr>
        <p:spPr>
          <a:xfrm>
            <a:off x="3916198" y="4496195"/>
            <a:ext cx="148905" cy="60836"/>
          </a:xfrm>
          <a:custGeom>
            <a:avLst/>
            <a:gdLst/>
            <a:ahLst/>
            <a:cxnLst/>
            <a:rect l="l" t="t" r="r" b="b"/>
            <a:pathLst>
              <a:path w="4303" h="1758" extrusionOk="0">
                <a:moveTo>
                  <a:pt x="878" y="1"/>
                </a:moveTo>
                <a:cubicBezTo>
                  <a:pt x="395" y="1"/>
                  <a:pt x="1" y="388"/>
                  <a:pt x="1" y="875"/>
                </a:cubicBezTo>
                <a:cubicBezTo>
                  <a:pt x="1" y="1367"/>
                  <a:pt x="404" y="1758"/>
                  <a:pt x="894" y="1758"/>
                </a:cubicBezTo>
                <a:cubicBezTo>
                  <a:pt x="900" y="1758"/>
                  <a:pt x="906" y="1758"/>
                  <a:pt x="912" y="1758"/>
                </a:cubicBezTo>
                <a:lnTo>
                  <a:pt x="3457" y="1758"/>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3917513" y="4375013"/>
            <a:ext cx="148559" cy="60801"/>
          </a:xfrm>
          <a:custGeom>
            <a:avLst/>
            <a:gdLst/>
            <a:ahLst/>
            <a:cxnLst/>
            <a:rect l="l" t="t" r="r" b="b"/>
            <a:pathLst>
              <a:path w="4293" h="1757" extrusionOk="0">
                <a:moveTo>
                  <a:pt x="874" y="0"/>
                </a:moveTo>
                <a:cubicBezTo>
                  <a:pt x="395" y="0"/>
                  <a:pt x="0" y="395"/>
                  <a:pt x="0" y="874"/>
                </a:cubicBezTo>
                <a:cubicBezTo>
                  <a:pt x="0" y="1362"/>
                  <a:pt x="395" y="1747"/>
                  <a:pt x="874" y="1756"/>
                </a:cubicBezTo>
                <a:lnTo>
                  <a:pt x="3419" y="1756"/>
                </a:lnTo>
                <a:cubicBezTo>
                  <a:pt x="3898" y="1747"/>
                  <a:pt x="4292" y="1362"/>
                  <a:pt x="4292" y="874"/>
                </a:cubicBezTo>
                <a:cubicBezTo>
                  <a:pt x="4292" y="395"/>
                  <a:pt x="3898" y="0"/>
                  <a:pt x="341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3916198" y="4253763"/>
            <a:ext cx="148905" cy="60524"/>
          </a:xfrm>
          <a:custGeom>
            <a:avLst/>
            <a:gdLst/>
            <a:ahLst/>
            <a:cxnLst/>
            <a:rect l="l" t="t" r="r" b="b"/>
            <a:pathLst>
              <a:path w="4303" h="1749" extrusionOk="0">
                <a:moveTo>
                  <a:pt x="878" y="0"/>
                </a:moveTo>
                <a:cubicBezTo>
                  <a:pt x="395" y="0"/>
                  <a:pt x="1" y="388"/>
                  <a:pt x="1" y="874"/>
                </a:cubicBezTo>
                <a:cubicBezTo>
                  <a:pt x="1" y="1361"/>
                  <a:pt x="395" y="1748"/>
                  <a:pt x="878" y="1748"/>
                </a:cubicBezTo>
                <a:cubicBezTo>
                  <a:pt x="889" y="1748"/>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0"/>
          <p:cNvSpPr/>
          <p:nvPr/>
        </p:nvSpPr>
        <p:spPr>
          <a:xfrm>
            <a:off x="3916198" y="4617411"/>
            <a:ext cx="148905" cy="60870"/>
          </a:xfrm>
          <a:custGeom>
            <a:avLst/>
            <a:gdLst/>
            <a:ahLst/>
            <a:cxnLst/>
            <a:rect l="l" t="t" r="r" b="b"/>
            <a:pathLst>
              <a:path w="4303" h="1759" extrusionOk="0">
                <a:moveTo>
                  <a:pt x="878" y="1"/>
                </a:moveTo>
                <a:cubicBezTo>
                  <a:pt x="396" y="1"/>
                  <a:pt x="1" y="398"/>
                  <a:pt x="1" y="884"/>
                </a:cubicBezTo>
                <a:cubicBezTo>
                  <a:pt x="1" y="1371"/>
                  <a:pt x="395" y="1758"/>
                  <a:pt x="878" y="1758"/>
                </a:cubicBezTo>
                <a:cubicBezTo>
                  <a:pt x="889" y="1758"/>
                  <a:pt x="900" y="1758"/>
                  <a:pt x="912" y="1758"/>
                </a:cubicBezTo>
                <a:lnTo>
                  <a:pt x="3457" y="1758"/>
                </a:lnTo>
                <a:cubicBezTo>
                  <a:pt x="3926" y="1739"/>
                  <a:pt x="4302" y="1354"/>
                  <a:pt x="4302" y="884"/>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p:nvPr/>
        </p:nvSpPr>
        <p:spPr>
          <a:xfrm>
            <a:off x="3916198" y="4738973"/>
            <a:ext cx="148905" cy="60524"/>
          </a:xfrm>
          <a:custGeom>
            <a:avLst/>
            <a:gdLst/>
            <a:ahLst/>
            <a:cxnLst/>
            <a:rect l="l" t="t" r="r" b="b"/>
            <a:pathLst>
              <a:path w="4303" h="1749" extrusionOk="0">
                <a:moveTo>
                  <a:pt x="878" y="0"/>
                </a:moveTo>
                <a:cubicBezTo>
                  <a:pt x="395" y="0"/>
                  <a:pt x="1" y="388"/>
                  <a:pt x="1" y="874"/>
                </a:cubicBezTo>
                <a:cubicBezTo>
                  <a:pt x="1" y="1361"/>
                  <a:pt x="395" y="1749"/>
                  <a:pt x="878" y="1749"/>
                </a:cubicBezTo>
                <a:cubicBezTo>
                  <a:pt x="889" y="1749"/>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3916198" y="4860189"/>
            <a:ext cx="148905" cy="60836"/>
          </a:xfrm>
          <a:custGeom>
            <a:avLst/>
            <a:gdLst/>
            <a:ahLst/>
            <a:cxnLst/>
            <a:rect l="l" t="t" r="r" b="b"/>
            <a:pathLst>
              <a:path w="4303" h="1758" extrusionOk="0">
                <a:moveTo>
                  <a:pt x="878" y="1"/>
                </a:moveTo>
                <a:cubicBezTo>
                  <a:pt x="395" y="1"/>
                  <a:pt x="1" y="388"/>
                  <a:pt x="1" y="875"/>
                </a:cubicBezTo>
                <a:cubicBezTo>
                  <a:pt x="1" y="1367"/>
                  <a:pt x="404" y="1758"/>
                  <a:pt x="894" y="1758"/>
                </a:cubicBezTo>
                <a:cubicBezTo>
                  <a:pt x="900" y="1758"/>
                  <a:pt x="906" y="1758"/>
                  <a:pt x="912" y="1757"/>
                </a:cubicBezTo>
                <a:lnTo>
                  <a:pt x="3457" y="1757"/>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a:off x="4116415" y="4253763"/>
            <a:ext cx="70871" cy="60697"/>
          </a:xfrm>
          <a:custGeom>
            <a:avLst/>
            <a:gdLst/>
            <a:ahLst/>
            <a:cxnLst/>
            <a:rect l="l" t="t" r="r" b="b"/>
            <a:pathLst>
              <a:path w="2048" h="1754" extrusionOk="0">
                <a:moveTo>
                  <a:pt x="1191" y="1"/>
                </a:moveTo>
                <a:cubicBezTo>
                  <a:pt x="1185" y="1"/>
                  <a:pt x="1180" y="1"/>
                  <a:pt x="1174" y="1"/>
                </a:cubicBezTo>
                <a:cubicBezTo>
                  <a:pt x="395" y="1"/>
                  <a:pt x="0" y="940"/>
                  <a:pt x="554" y="1494"/>
                </a:cubicBezTo>
                <a:cubicBezTo>
                  <a:pt x="733" y="1673"/>
                  <a:pt x="952" y="1753"/>
                  <a:pt x="1167" y="1753"/>
                </a:cubicBezTo>
                <a:cubicBezTo>
                  <a:pt x="1617" y="1753"/>
                  <a:pt x="2047" y="1402"/>
                  <a:pt x="2047" y="874"/>
                </a:cubicBezTo>
                <a:cubicBezTo>
                  <a:pt x="2047" y="392"/>
                  <a:pt x="1671" y="1"/>
                  <a:pt x="119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a:off x="4116415" y="4375013"/>
            <a:ext cx="70871" cy="60663"/>
          </a:xfrm>
          <a:custGeom>
            <a:avLst/>
            <a:gdLst/>
            <a:ahLst/>
            <a:cxnLst/>
            <a:rect l="l" t="t" r="r" b="b"/>
            <a:pathLst>
              <a:path w="2048" h="1753" extrusionOk="0">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a:off x="4116415" y="4496229"/>
            <a:ext cx="70871" cy="60836"/>
          </a:xfrm>
          <a:custGeom>
            <a:avLst/>
            <a:gdLst/>
            <a:ahLst/>
            <a:cxnLst/>
            <a:rect l="l" t="t" r="r" b="b"/>
            <a:pathLst>
              <a:path w="2048" h="1758" extrusionOk="0">
                <a:moveTo>
                  <a:pt x="1174" y="0"/>
                </a:moveTo>
                <a:cubicBezTo>
                  <a:pt x="395" y="0"/>
                  <a:pt x="0" y="949"/>
                  <a:pt x="554" y="1503"/>
                </a:cubicBezTo>
                <a:cubicBezTo>
                  <a:pt x="733" y="1679"/>
                  <a:pt x="951" y="1758"/>
                  <a:pt x="1166" y="1758"/>
                </a:cubicBezTo>
                <a:cubicBezTo>
                  <a:pt x="1616" y="1758"/>
                  <a:pt x="2047" y="1408"/>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a:off x="4116415" y="4617445"/>
            <a:ext cx="70871" cy="61009"/>
          </a:xfrm>
          <a:custGeom>
            <a:avLst/>
            <a:gdLst/>
            <a:ahLst/>
            <a:cxnLst/>
            <a:rect l="l" t="t" r="r" b="b"/>
            <a:pathLst>
              <a:path w="2048" h="1763" extrusionOk="0">
                <a:moveTo>
                  <a:pt x="1174" y="0"/>
                </a:moveTo>
                <a:cubicBezTo>
                  <a:pt x="395" y="0"/>
                  <a:pt x="0" y="949"/>
                  <a:pt x="554" y="1503"/>
                </a:cubicBezTo>
                <a:cubicBezTo>
                  <a:pt x="733" y="1682"/>
                  <a:pt x="952" y="1762"/>
                  <a:pt x="1167" y="1762"/>
                </a:cubicBezTo>
                <a:cubicBezTo>
                  <a:pt x="1617" y="1762"/>
                  <a:pt x="2047" y="1411"/>
                  <a:pt x="2047" y="883"/>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a:off x="4116415" y="4738973"/>
            <a:ext cx="70871" cy="60697"/>
          </a:xfrm>
          <a:custGeom>
            <a:avLst/>
            <a:gdLst/>
            <a:ahLst/>
            <a:cxnLst/>
            <a:rect l="l" t="t" r="r" b="b"/>
            <a:pathLst>
              <a:path w="2048" h="1754" extrusionOk="0">
                <a:moveTo>
                  <a:pt x="1174" y="1"/>
                </a:moveTo>
                <a:cubicBezTo>
                  <a:pt x="395" y="1"/>
                  <a:pt x="0" y="940"/>
                  <a:pt x="554" y="1494"/>
                </a:cubicBezTo>
                <a:cubicBezTo>
                  <a:pt x="733" y="1673"/>
                  <a:pt x="952" y="1753"/>
                  <a:pt x="1167" y="1753"/>
                </a:cubicBezTo>
                <a:cubicBezTo>
                  <a:pt x="1617" y="1753"/>
                  <a:pt x="2047" y="1402"/>
                  <a:pt x="2047" y="874"/>
                </a:cubicBezTo>
                <a:cubicBezTo>
                  <a:pt x="2047" y="386"/>
                  <a:pt x="1662" y="1"/>
                  <a:pt x="11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0"/>
          <p:cNvSpPr/>
          <p:nvPr/>
        </p:nvSpPr>
        <p:spPr>
          <a:xfrm>
            <a:off x="4116415" y="4860224"/>
            <a:ext cx="70871" cy="60663"/>
          </a:xfrm>
          <a:custGeom>
            <a:avLst/>
            <a:gdLst/>
            <a:ahLst/>
            <a:cxnLst/>
            <a:rect l="l" t="t" r="r" b="b"/>
            <a:pathLst>
              <a:path w="2048" h="1753" extrusionOk="0">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0"/>
          <p:cNvSpPr/>
          <p:nvPr/>
        </p:nvSpPr>
        <p:spPr>
          <a:xfrm>
            <a:off x="4750161" y="4219735"/>
            <a:ext cx="59842" cy="59826"/>
          </a:xfrm>
          <a:custGeom>
            <a:avLst/>
            <a:gdLst/>
            <a:ahLst/>
            <a:cxnLst/>
            <a:rect l="l" t="t" r="r" b="b"/>
            <a:pathLst>
              <a:path w="3686" h="3685" extrusionOk="0">
                <a:moveTo>
                  <a:pt x="1843" y="0"/>
                </a:moveTo>
                <a:cubicBezTo>
                  <a:pt x="823" y="0"/>
                  <a:pt x="1" y="821"/>
                  <a:pt x="1" y="1841"/>
                </a:cubicBezTo>
                <a:lnTo>
                  <a:pt x="1" y="1842"/>
                </a:lnTo>
                <a:cubicBezTo>
                  <a:pt x="1" y="2864"/>
                  <a:pt x="823" y="3685"/>
                  <a:pt x="1843" y="3685"/>
                </a:cubicBezTo>
                <a:cubicBezTo>
                  <a:pt x="2865" y="3685"/>
                  <a:pt x="3685" y="2864"/>
                  <a:pt x="3685" y="1842"/>
                </a:cubicBezTo>
                <a:lnTo>
                  <a:pt x="3685" y="1841"/>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a:off x="4857588" y="4219735"/>
            <a:ext cx="59842" cy="59826"/>
          </a:xfrm>
          <a:custGeom>
            <a:avLst/>
            <a:gdLst/>
            <a:ahLst/>
            <a:cxnLst/>
            <a:rect l="l" t="t" r="r" b="b"/>
            <a:pathLst>
              <a:path w="3686" h="3685" extrusionOk="0">
                <a:moveTo>
                  <a:pt x="1843" y="0"/>
                </a:moveTo>
                <a:cubicBezTo>
                  <a:pt x="822" y="0"/>
                  <a:pt x="1" y="821"/>
                  <a:pt x="1" y="1841"/>
                </a:cubicBezTo>
                <a:lnTo>
                  <a:pt x="1" y="1842"/>
                </a:lnTo>
                <a:cubicBezTo>
                  <a:pt x="1" y="2864"/>
                  <a:pt x="822" y="3685"/>
                  <a:pt x="1843" y="3685"/>
                </a:cubicBezTo>
                <a:cubicBezTo>
                  <a:pt x="2863" y="3685"/>
                  <a:pt x="3686" y="2864"/>
                  <a:pt x="3686" y="1842"/>
                </a:cubicBezTo>
                <a:lnTo>
                  <a:pt x="3686" y="1841"/>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0"/>
          <p:cNvSpPr/>
          <p:nvPr/>
        </p:nvSpPr>
        <p:spPr>
          <a:xfrm>
            <a:off x="4642766" y="4312551"/>
            <a:ext cx="59810" cy="59826"/>
          </a:xfrm>
          <a:custGeom>
            <a:avLst/>
            <a:gdLst/>
            <a:ahLst/>
            <a:cxnLst/>
            <a:rect l="l" t="t" r="r" b="b"/>
            <a:pathLst>
              <a:path w="3684" h="3685" extrusionOk="0">
                <a:moveTo>
                  <a:pt x="1843" y="0"/>
                </a:moveTo>
                <a:cubicBezTo>
                  <a:pt x="821" y="0"/>
                  <a:pt x="0" y="821"/>
                  <a:pt x="0" y="1841"/>
                </a:cubicBezTo>
                <a:lnTo>
                  <a:pt x="0" y="1842"/>
                </a:lnTo>
                <a:cubicBezTo>
                  <a:pt x="0" y="2862"/>
                  <a:pt x="821" y="3685"/>
                  <a:pt x="1843" y="3685"/>
                </a:cubicBezTo>
                <a:cubicBezTo>
                  <a:pt x="2863" y="3685"/>
                  <a:pt x="3683" y="2862"/>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0"/>
          <p:cNvSpPr/>
          <p:nvPr/>
        </p:nvSpPr>
        <p:spPr>
          <a:xfrm>
            <a:off x="4750161" y="4312551"/>
            <a:ext cx="59842" cy="59826"/>
          </a:xfrm>
          <a:custGeom>
            <a:avLst/>
            <a:gdLst/>
            <a:ahLst/>
            <a:cxnLst/>
            <a:rect l="l" t="t" r="r" b="b"/>
            <a:pathLst>
              <a:path w="3686" h="3685" extrusionOk="0">
                <a:moveTo>
                  <a:pt x="1843" y="0"/>
                </a:moveTo>
                <a:cubicBezTo>
                  <a:pt x="823" y="0"/>
                  <a:pt x="1" y="821"/>
                  <a:pt x="1" y="1841"/>
                </a:cubicBezTo>
                <a:lnTo>
                  <a:pt x="1" y="1842"/>
                </a:lnTo>
                <a:cubicBezTo>
                  <a:pt x="1" y="2862"/>
                  <a:pt x="823" y="3685"/>
                  <a:pt x="1843" y="3685"/>
                </a:cubicBezTo>
                <a:cubicBezTo>
                  <a:pt x="2865" y="3685"/>
                  <a:pt x="3685" y="2862"/>
                  <a:pt x="3685" y="1842"/>
                </a:cubicBezTo>
                <a:lnTo>
                  <a:pt x="3685" y="1841"/>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a:off x="4857588" y="4312551"/>
            <a:ext cx="59842" cy="59826"/>
          </a:xfrm>
          <a:custGeom>
            <a:avLst/>
            <a:gdLst/>
            <a:ahLst/>
            <a:cxnLst/>
            <a:rect l="l" t="t" r="r" b="b"/>
            <a:pathLst>
              <a:path w="3686" h="3685" extrusionOk="0">
                <a:moveTo>
                  <a:pt x="1843" y="0"/>
                </a:moveTo>
                <a:cubicBezTo>
                  <a:pt x="822" y="0"/>
                  <a:pt x="1" y="821"/>
                  <a:pt x="1" y="1841"/>
                </a:cubicBezTo>
                <a:lnTo>
                  <a:pt x="1" y="1842"/>
                </a:lnTo>
                <a:cubicBezTo>
                  <a:pt x="1" y="2862"/>
                  <a:pt x="822" y="3685"/>
                  <a:pt x="1843" y="3685"/>
                </a:cubicBezTo>
                <a:cubicBezTo>
                  <a:pt x="2863" y="3685"/>
                  <a:pt x="3686" y="2862"/>
                  <a:pt x="3686" y="1842"/>
                </a:cubicBezTo>
                <a:lnTo>
                  <a:pt x="3686" y="1841"/>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a:off x="4642766" y="4405334"/>
            <a:ext cx="59810" cy="59842"/>
          </a:xfrm>
          <a:custGeom>
            <a:avLst/>
            <a:gdLst/>
            <a:ahLst/>
            <a:cxnLst/>
            <a:rect l="l" t="t" r="r" b="b"/>
            <a:pathLst>
              <a:path w="3684" h="3686" extrusionOk="0">
                <a:moveTo>
                  <a:pt x="1843" y="1"/>
                </a:moveTo>
                <a:cubicBezTo>
                  <a:pt x="821" y="1"/>
                  <a:pt x="0" y="823"/>
                  <a:pt x="0" y="1843"/>
                </a:cubicBezTo>
                <a:lnTo>
                  <a:pt x="0" y="1845"/>
                </a:lnTo>
                <a:cubicBezTo>
                  <a:pt x="0" y="2864"/>
                  <a:pt x="821" y="3685"/>
                  <a:pt x="1843" y="3685"/>
                </a:cubicBezTo>
                <a:cubicBezTo>
                  <a:pt x="2863" y="3685"/>
                  <a:pt x="3683" y="2864"/>
                  <a:pt x="3683" y="1845"/>
                </a:cubicBezTo>
                <a:lnTo>
                  <a:pt x="3683" y="1843"/>
                </a:ln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4750161" y="4405334"/>
            <a:ext cx="59842" cy="59842"/>
          </a:xfrm>
          <a:custGeom>
            <a:avLst/>
            <a:gdLst/>
            <a:ahLst/>
            <a:cxnLst/>
            <a:rect l="l" t="t" r="r" b="b"/>
            <a:pathLst>
              <a:path w="3686" h="3686" extrusionOk="0">
                <a:moveTo>
                  <a:pt x="1843" y="1"/>
                </a:moveTo>
                <a:cubicBezTo>
                  <a:pt x="823" y="1"/>
                  <a:pt x="1" y="823"/>
                  <a:pt x="1" y="1843"/>
                </a:cubicBezTo>
                <a:lnTo>
                  <a:pt x="1" y="1845"/>
                </a:lnTo>
                <a:cubicBezTo>
                  <a:pt x="1" y="2864"/>
                  <a:pt x="823" y="3685"/>
                  <a:pt x="1843" y="3685"/>
                </a:cubicBezTo>
                <a:cubicBezTo>
                  <a:pt x="2865" y="3685"/>
                  <a:pt x="3685" y="2864"/>
                  <a:pt x="3685" y="1845"/>
                </a:cubicBezTo>
                <a:lnTo>
                  <a:pt x="3685" y="1843"/>
                </a:lnTo>
                <a:cubicBezTo>
                  <a:pt x="3685" y="823"/>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0"/>
          <p:cNvSpPr/>
          <p:nvPr/>
        </p:nvSpPr>
        <p:spPr>
          <a:xfrm>
            <a:off x="4857588" y="4405334"/>
            <a:ext cx="59842" cy="59842"/>
          </a:xfrm>
          <a:custGeom>
            <a:avLst/>
            <a:gdLst/>
            <a:ahLst/>
            <a:cxnLst/>
            <a:rect l="l" t="t" r="r" b="b"/>
            <a:pathLst>
              <a:path w="3686" h="3686" extrusionOk="0">
                <a:moveTo>
                  <a:pt x="1843" y="1"/>
                </a:moveTo>
                <a:cubicBezTo>
                  <a:pt x="822" y="1"/>
                  <a:pt x="1" y="823"/>
                  <a:pt x="1" y="1843"/>
                </a:cubicBezTo>
                <a:lnTo>
                  <a:pt x="1" y="1845"/>
                </a:lnTo>
                <a:cubicBezTo>
                  <a:pt x="1" y="2864"/>
                  <a:pt x="822" y="3685"/>
                  <a:pt x="1843" y="3685"/>
                </a:cubicBezTo>
                <a:cubicBezTo>
                  <a:pt x="2863" y="3685"/>
                  <a:pt x="3686" y="2864"/>
                  <a:pt x="3686" y="1845"/>
                </a:cubicBezTo>
                <a:lnTo>
                  <a:pt x="3686" y="1843"/>
                </a:lnTo>
                <a:cubicBezTo>
                  <a:pt x="3686"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a:off x="4642766" y="4498149"/>
            <a:ext cx="59810" cy="59842"/>
          </a:xfrm>
          <a:custGeom>
            <a:avLst/>
            <a:gdLst/>
            <a:ahLst/>
            <a:cxnLst/>
            <a:rect l="l" t="t" r="r" b="b"/>
            <a:pathLst>
              <a:path w="3684" h="3686" extrusionOk="0">
                <a:moveTo>
                  <a:pt x="1843" y="1"/>
                </a:moveTo>
                <a:cubicBezTo>
                  <a:pt x="821" y="1"/>
                  <a:pt x="0" y="821"/>
                  <a:pt x="0" y="1843"/>
                </a:cubicBezTo>
                <a:cubicBezTo>
                  <a:pt x="0" y="2864"/>
                  <a:pt x="821" y="3685"/>
                  <a:pt x="1843" y="3685"/>
                </a:cubicBezTo>
                <a:cubicBezTo>
                  <a:pt x="2863" y="3685"/>
                  <a:pt x="3683" y="2864"/>
                  <a:pt x="3683" y="1843"/>
                </a:cubicBez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a:off x="4750161" y="4498149"/>
            <a:ext cx="59842" cy="59842"/>
          </a:xfrm>
          <a:custGeom>
            <a:avLst/>
            <a:gdLst/>
            <a:ahLst/>
            <a:cxnLst/>
            <a:rect l="l" t="t" r="r" b="b"/>
            <a:pathLst>
              <a:path w="3686" h="3686" extrusionOk="0">
                <a:moveTo>
                  <a:pt x="1843" y="1"/>
                </a:moveTo>
                <a:cubicBezTo>
                  <a:pt x="823" y="1"/>
                  <a:pt x="1" y="821"/>
                  <a:pt x="1" y="1843"/>
                </a:cubicBezTo>
                <a:cubicBezTo>
                  <a:pt x="1" y="2864"/>
                  <a:pt x="823" y="3685"/>
                  <a:pt x="1843" y="3685"/>
                </a:cubicBezTo>
                <a:cubicBezTo>
                  <a:pt x="2865" y="3685"/>
                  <a:pt x="3685" y="2864"/>
                  <a:pt x="3685" y="1843"/>
                </a:cubicBezTo>
                <a:cubicBezTo>
                  <a:pt x="3685" y="821"/>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a:off x="4857588" y="4498149"/>
            <a:ext cx="59842" cy="59842"/>
          </a:xfrm>
          <a:custGeom>
            <a:avLst/>
            <a:gdLst/>
            <a:ahLst/>
            <a:cxnLst/>
            <a:rect l="l" t="t" r="r" b="b"/>
            <a:pathLst>
              <a:path w="3686" h="3686" extrusionOk="0">
                <a:moveTo>
                  <a:pt x="1843" y="1"/>
                </a:moveTo>
                <a:cubicBezTo>
                  <a:pt x="822" y="1"/>
                  <a:pt x="1" y="821"/>
                  <a:pt x="1" y="1843"/>
                </a:cubicBezTo>
                <a:cubicBezTo>
                  <a:pt x="1" y="2864"/>
                  <a:pt x="822" y="3685"/>
                  <a:pt x="1843" y="3685"/>
                </a:cubicBezTo>
                <a:cubicBezTo>
                  <a:pt x="2863" y="3685"/>
                  <a:pt x="3686" y="2864"/>
                  <a:pt x="3686" y="1843"/>
                </a:cubicBezTo>
                <a:cubicBezTo>
                  <a:pt x="3686"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0"/>
          <p:cNvSpPr/>
          <p:nvPr/>
        </p:nvSpPr>
        <p:spPr>
          <a:xfrm>
            <a:off x="4642766" y="4590965"/>
            <a:ext cx="59810" cy="59842"/>
          </a:xfrm>
          <a:custGeom>
            <a:avLst/>
            <a:gdLst/>
            <a:ahLst/>
            <a:cxnLst/>
            <a:rect l="l" t="t" r="r" b="b"/>
            <a:pathLst>
              <a:path w="3684" h="3686" extrusionOk="0">
                <a:moveTo>
                  <a:pt x="1843" y="1"/>
                </a:moveTo>
                <a:cubicBezTo>
                  <a:pt x="821" y="1"/>
                  <a:pt x="0" y="822"/>
                  <a:pt x="0" y="1841"/>
                </a:cubicBezTo>
                <a:lnTo>
                  <a:pt x="0" y="1843"/>
                </a:lnTo>
                <a:cubicBezTo>
                  <a:pt x="0" y="2863"/>
                  <a:pt x="821" y="3685"/>
                  <a:pt x="1843" y="3685"/>
                </a:cubicBezTo>
                <a:cubicBezTo>
                  <a:pt x="2863" y="3685"/>
                  <a:pt x="3683" y="2863"/>
                  <a:pt x="3683" y="1843"/>
                </a:cubicBezTo>
                <a:lnTo>
                  <a:pt x="3683" y="1841"/>
                </a:lnTo>
                <a:cubicBezTo>
                  <a:pt x="3683" y="822"/>
                  <a:pt x="2863"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0"/>
          <p:cNvSpPr/>
          <p:nvPr/>
        </p:nvSpPr>
        <p:spPr>
          <a:xfrm>
            <a:off x="4750161" y="4590965"/>
            <a:ext cx="59842" cy="59842"/>
          </a:xfrm>
          <a:custGeom>
            <a:avLst/>
            <a:gdLst/>
            <a:ahLst/>
            <a:cxnLst/>
            <a:rect l="l" t="t" r="r" b="b"/>
            <a:pathLst>
              <a:path w="3686" h="3686" extrusionOk="0">
                <a:moveTo>
                  <a:pt x="1843" y="1"/>
                </a:moveTo>
                <a:cubicBezTo>
                  <a:pt x="823" y="1"/>
                  <a:pt x="1" y="822"/>
                  <a:pt x="1" y="1841"/>
                </a:cubicBezTo>
                <a:lnTo>
                  <a:pt x="1" y="1843"/>
                </a:lnTo>
                <a:cubicBezTo>
                  <a:pt x="1" y="2863"/>
                  <a:pt x="823" y="3685"/>
                  <a:pt x="1843" y="3685"/>
                </a:cubicBezTo>
                <a:cubicBezTo>
                  <a:pt x="2865" y="3685"/>
                  <a:pt x="3685" y="2863"/>
                  <a:pt x="3685" y="1843"/>
                </a:cubicBezTo>
                <a:lnTo>
                  <a:pt x="3685" y="1841"/>
                </a:lnTo>
                <a:cubicBezTo>
                  <a:pt x="3685" y="822"/>
                  <a:pt x="2865"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p:nvPr/>
        </p:nvSpPr>
        <p:spPr>
          <a:xfrm>
            <a:off x="4857588" y="4590965"/>
            <a:ext cx="59842" cy="59842"/>
          </a:xfrm>
          <a:custGeom>
            <a:avLst/>
            <a:gdLst/>
            <a:ahLst/>
            <a:cxnLst/>
            <a:rect l="l" t="t" r="r" b="b"/>
            <a:pathLst>
              <a:path w="3686" h="3686" extrusionOk="0">
                <a:moveTo>
                  <a:pt x="1843" y="1"/>
                </a:moveTo>
                <a:cubicBezTo>
                  <a:pt x="822" y="1"/>
                  <a:pt x="1" y="822"/>
                  <a:pt x="1" y="1841"/>
                </a:cubicBezTo>
                <a:lnTo>
                  <a:pt x="1" y="1843"/>
                </a:lnTo>
                <a:cubicBezTo>
                  <a:pt x="1" y="2863"/>
                  <a:pt x="822" y="3685"/>
                  <a:pt x="1843" y="3685"/>
                </a:cubicBezTo>
                <a:cubicBezTo>
                  <a:pt x="2863" y="3685"/>
                  <a:pt x="3686" y="2863"/>
                  <a:pt x="3686" y="1843"/>
                </a:cubicBezTo>
                <a:lnTo>
                  <a:pt x="3686" y="1841"/>
                </a:lnTo>
                <a:cubicBezTo>
                  <a:pt x="3686" y="822"/>
                  <a:pt x="2863"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0"/>
          <p:cNvSpPr/>
          <p:nvPr/>
        </p:nvSpPr>
        <p:spPr>
          <a:xfrm>
            <a:off x="4642766" y="4628192"/>
            <a:ext cx="59810" cy="59842"/>
          </a:xfrm>
          <a:custGeom>
            <a:avLst/>
            <a:gdLst/>
            <a:ahLst/>
            <a:cxnLst/>
            <a:rect l="l" t="t" r="r" b="b"/>
            <a:pathLst>
              <a:path w="3684" h="3686" extrusionOk="0">
                <a:moveTo>
                  <a:pt x="0" y="1"/>
                </a:moveTo>
                <a:lnTo>
                  <a:pt x="0" y="3686"/>
                </a:lnTo>
                <a:lnTo>
                  <a:pt x="3683" y="3686"/>
                </a:lnTo>
                <a:lnTo>
                  <a:pt x="3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0"/>
          <p:cNvSpPr/>
          <p:nvPr/>
        </p:nvSpPr>
        <p:spPr>
          <a:xfrm>
            <a:off x="4750161" y="4628192"/>
            <a:ext cx="59842" cy="59842"/>
          </a:xfrm>
          <a:custGeom>
            <a:avLst/>
            <a:gdLst/>
            <a:ahLst/>
            <a:cxnLst/>
            <a:rect l="l" t="t" r="r" b="b"/>
            <a:pathLst>
              <a:path w="3686" h="3686" extrusionOk="0">
                <a:moveTo>
                  <a:pt x="1" y="1"/>
                </a:moveTo>
                <a:lnTo>
                  <a:pt x="1" y="3686"/>
                </a:lnTo>
                <a:lnTo>
                  <a:pt x="3685" y="3686"/>
                </a:lnTo>
                <a:lnTo>
                  <a:pt x="3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0"/>
          <p:cNvSpPr/>
          <p:nvPr/>
        </p:nvSpPr>
        <p:spPr>
          <a:xfrm>
            <a:off x="4857588" y="4628192"/>
            <a:ext cx="59842" cy="59842"/>
          </a:xfrm>
          <a:custGeom>
            <a:avLst/>
            <a:gdLst/>
            <a:ahLst/>
            <a:cxnLst/>
            <a:rect l="l" t="t" r="r" b="b"/>
            <a:pathLst>
              <a:path w="3686" h="3686" extrusionOk="0">
                <a:moveTo>
                  <a:pt x="1" y="1"/>
                </a:moveTo>
                <a:lnTo>
                  <a:pt x="1" y="3686"/>
                </a:lnTo>
                <a:lnTo>
                  <a:pt x="3686" y="3686"/>
                </a:lnTo>
                <a:lnTo>
                  <a:pt x="3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0"/>
          <p:cNvSpPr/>
          <p:nvPr/>
        </p:nvSpPr>
        <p:spPr>
          <a:xfrm>
            <a:off x="4642766" y="4725683"/>
            <a:ext cx="59810" cy="59794"/>
          </a:xfrm>
          <a:custGeom>
            <a:avLst/>
            <a:gdLst/>
            <a:ahLst/>
            <a:cxnLst/>
            <a:rect l="l" t="t" r="r" b="b"/>
            <a:pathLst>
              <a:path w="3684" h="3683" extrusionOk="0">
                <a:moveTo>
                  <a:pt x="0" y="0"/>
                </a:moveTo>
                <a:lnTo>
                  <a:pt x="0" y="3683"/>
                </a:lnTo>
                <a:lnTo>
                  <a:pt x="3683" y="3683"/>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0"/>
          <p:cNvSpPr/>
          <p:nvPr/>
        </p:nvSpPr>
        <p:spPr>
          <a:xfrm>
            <a:off x="4750161" y="4725683"/>
            <a:ext cx="59842" cy="59794"/>
          </a:xfrm>
          <a:custGeom>
            <a:avLst/>
            <a:gdLst/>
            <a:ahLst/>
            <a:cxnLst/>
            <a:rect l="l" t="t" r="r" b="b"/>
            <a:pathLst>
              <a:path w="3686" h="3683" extrusionOk="0">
                <a:moveTo>
                  <a:pt x="1" y="0"/>
                </a:moveTo>
                <a:lnTo>
                  <a:pt x="1" y="3683"/>
                </a:lnTo>
                <a:lnTo>
                  <a:pt x="3685" y="3683"/>
                </a:lnTo>
                <a:lnTo>
                  <a:pt x="36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0"/>
          <p:cNvSpPr/>
          <p:nvPr/>
        </p:nvSpPr>
        <p:spPr>
          <a:xfrm>
            <a:off x="4857588" y="4725683"/>
            <a:ext cx="59842" cy="59794"/>
          </a:xfrm>
          <a:custGeom>
            <a:avLst/>
            <a:gdLst/>
            <a:ahLst/>
            <a:cxnLst/>
            <a:rect l="l" t="t" r="r" b="b"/>
            <a:pathLst>
              <a:path w="3686" h="3683" extrusionOk="0">
                <a:moveTo>
                  <a:pt x="1" y="0"/>
                </a:moveTo>
                <a:lnTo>
                  <a:pt x="1" y="3683"/>
                </a:lnTo>
                <a:lnTo>
                  <a:pt x="3686" y="3683"/>
                </a:lnTo>
                <a:lnTo>
                  <a:pt x="36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0"/>
          <p:cNvSpPr/>
          <p:nvPr/>
        </p:nvSpPr>
        <p:spPr>
          <a:xfrm>
            <a:off x="4642766" y="4831811"/>
            <a:ext cx="59810" cy="59810"/>
          </a:xfrm>
          <a:custGeom>
            <a:avLst/>
            <a:gdLst/>
            <a:ahLst/>
            <a:cxnLst/>
            <a:rect l="l" t="t" r="r" b="b"/>
            <a:pathLst>
              <a:path w="3684" h="3684" extrusionOk="0">
                <a:moveTo>
                  <a:pt x="0" y="1"/>
                </a:moveTo>
                <a:lnTo>
                  <a:pt x="0" y="3684"/>
                </a:lnTo>
                <a:lnTo>
                  <a:pt x="3683" y="3684"/>
                </a:lnTo>
                <a:lnTo>
                  <a:pt x="3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0"/>
          <p:cNvSpPr/>
          <p:nvPr/>
        </p:nvSpPr>
        <p:spPr>
          <a:xfrm>
            <a:off x="4750161" y="4831811"/>
            <a:ext cx="59842" cy="59810"/>
          </a:xfrm>
          <a:custGeom>
            <a:avLst/>
            <a:gdLst/>
            <a:ahLst/>
            <a:cxnLst/>
            <a:rect l="l" t="t" r="r" b="b"/>
            <a:pathLst>
              <a:path w="3686" h="3684" extrusionOk="0">
                <a:moveTo>
                  <a:pt x="1" y="1"/>
                </a:moveTo>
                <a:lnTo>
                  <a:pt x="1" y="3684"/>
                </a:lnTo>
                <a:lnTo>
                  <a:pt x="3685" y="3684"/>
                </a:lnTo>
                <a:lnTo>
                  <a:pt x="3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0"/>
          <p:cNvSpPr/>
          <p:nvPr/>
        </p:nvSpPr>
        <p:spPr>
          <a:xfrm>
            <a:off x="4857588" y="4831811"/>
            <a:ext cx="59842" cy="59810"/>
          </a:xfrm>
          <a:custGeom>
            <a:avLst/>
            <a:gdLst/>
            <a:ahLst/>
            <a:cxnLst/>
            <a:rect l="l" t="t" r="r" b="b"/>
            <a:pathLst>
              <a:path w="3686" h="3684" extrusionOk="0">
                <a:moveTo>
                  <a:pt x="1" y="1"/>
                </a:moveTo>
                <a:lnTo>
                  <a:pt x="1" y="3684"/>
                </a:lnTo>
                <a:lnTo>
                  <a:pt x="3686" y="3684"/>
                </a:lnTo>
                <a:lnTo>
                  <a:pt x="3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0"/>
          <p:cNvSpPr/>
          <p:nvPr/>
        </p:nvSpPr>
        <p:spPr>
          <a:xfrm>
            <a:off x="4223920" y="3783355"/>
            <a:ext cx="351472" cy="1180707"/>
          </a:xfrm>
          <a:custGeom>
            <a:avLst/>
            <a:gdLst/>
            <a:ahLst/>
            <a:cxnLst/>
            <a:rect l="l" t="t" r="r" b="b"/>
            <a:pathLst>
              <a:path w="21649" h="72726" extrusionOk="0">
                <a:moveTo>
                  <a:pt x="20164" y="0"/>
                </a:moveTo>
                <a:cubicBezTo>
                  <a:pt x="20161" y="0"/>
                  <a:pt x="20158" y="0"/>
                  <a:pt x="20155" y="0"/>
                </a:cubicBezTo>
                <a:lnTo>
                  <a:pt x="1517" y="104"/>
                </a:lnTo>
                <a:cubicBezTo>
                  <a:pt x="701" y="108"/>
                  <a:pt x="41" y="772"/>
                  <a:pt x="41" y="1589"/>
                </a:cubicBezTo>
                <a:lnTo>
                  <a:pt x="0" y="72725"/>
                </a:lnTo>
                <a:lnTo>
                  <a:pt x="21648" y="72725"/>
                </a:lnTo>
                <a:lnTo>
                  <a:pt x="21648" y="1485"/>
                </a:lnTo>
                <a:cubicBezTo>
                  <a:pt x="21648" y="666"/>
                  <a:pt x="20984" y="0"/>
                  <a:pt x="20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0"/>
          <p:cNvSpPr/>
          <p:nvPr/>
        </p:nvSpPr>
        <p:spPr>
          <a:xfrm>
            <a:off x="4288632" y="3855779"/>
            <a:ext cx="33087" cy="1046963"/>
          </a:xfrm>
          <a:custGeom>
            <a:avLst/>
            <a:gdLst/>
            <a:ahLst/>
            <a:cxnLst/>
            <a:rect l="l" t="t" r="r" b="b"/>
            <a:pathLst>
              <a:path w="2038" h="64488" extrusionOk="0">
                <a:moveTo>
                  <a:pt x="1018" y="1"/>
                </a:moveTo>
                <a:cubicBezTo>
                  <a:pt x="454" y="1"/>
                  <a:pt x="0" y="455"/>
                  <a:pt x="0" y="1019"/>
                </a:cubicBezTo>
                <a:lnTo>
                  <a:pt x="0" y="63470"/>
                </a:lnTo>
                <a:cubicBezTo>
                  <a:pt x="0" y="64035"/>
                  <a:pt x="454" y="64488"/>
                  <a:pt x="1018" y="64488"/>
                </a:cubicBezTo>
                <a:cubicBezTo>
                  <a:pt x="1583" y="64488"/>
                  <a:pt x="2038" y="64035"/>
                  <a:pt x="2038" y="63470"/>
                </a:cubicBezTo>
                <a:lnTo>
                  <a:pt x="2038" y="1019"/>
                </a:lnTo>
                <a:cubicBezTo>
                  <a:pt x="2038" y="455"/>
                  <a:pt x="1583"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p:nvPr/>
        </p:nvSpPr>
        <p:spPr>
          <a:xfrm>
            <a:off x="4383136" y="3855779"/>
            <a:ext cx="33071" cy="1046963"/>
          </a:xfrm>
          <a:custGeom>
            <a:avLst/>
            <a:gdLst/>
            <a:ahLst/>
            <a:cxnLst/>
            <a:rect l="l" t="t" r="r" b="b"/>
            <a:pathLst>
              <a:path w="2037" h="64488" extrusionOk="0">
                <a:moveTo>
                  <a:pt x="1018" y="1"/>
                </a:moveTo>
                <a:cubicBezTo>
                  <a:pt x="454" y="1"/>
                  <a:pt x="0" y="455"/>
                  <a:pt x="0" y="1019"/>
                </a:cubicBezTo>
                <a:lnTo>
                  <a:pt x="0" y="63470"/>
                </a:lnTo>
                <a:cubicBezTo>
                  <a:pt x="0" y="64035"/>
                  <a:pt x="454" y="64488"/>
                  <a:pt x="1018" y="64488"/>
                </a:cubicBezTo>
                <a:cubicBezTo>
                  <a:pt x="1582" y="64488"/>
                  <a:pt x="2036" y="64035"/>
                  <a:pt x="2036" y="63470"/>
                </a:cubicBezTo>
                <a:lnTo>
                  <a:pt x="2036" y="1019"/>
                </a:lnTo>
                <a:cubicBezTo>
                  <a:pt x="2036" y="455"/>
                  <a:pt x="1582"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0"/>
          <p:cNvSpPr/>
          <p:nvPr/>
        </p:nvSpPr>
        <p:spPr>
          <a:xfrm>
            <a:off x="4477608" y="3855779"/>
            <a:ext cx="33103" cy="1046963"/>
          </a:xfrm>
          <a:custGeom>
            <a:avLst/>
            <a:gdLst/>
            <a:ahLst/>
            <a:cxnLst/>
            <a:rect l="l" t="t" r="r" b="b"/>
            <a:pathLst>
              <a:path w="2039" h="64488" extrusionOk="0">
                <a:moveTo>
                  <a:pt x="1018" y="1"/>
                </a:moveTo>
                <a:cubicBezTo>
                  <a:pt x="455" y="1"/>
                  <a:pt x="0" y="455"/>
                  <a:pt x="0" y="1019"/>
                </a:cubicBezTo>
                <a:lnTo>
                  <a:pt x="0" y="63470"/>
                </a:lnTo>
                <a:cubicBezTo>
                  <a:pt x="0" y="64035"/>
                  <a:pt x="455" y="64488"/>
                  <a:pt x="1018" y="64488"/>
                </a:cubicBezTo>
                <a:cubicBezTo>
                  <a:pt x="1584" y="64488"/>
                  <a:pt x="2038" y="64035"/>
                  <a:pt x="2038" y="63470"/>
                </a:cubicBezTo>
                <a:lnTo>
                  <a:pt x="2038" y="1019"/>
                </a:lnTo>
                <a:cubicBezTo>
                  <a:pt x="2038" y="455"/>
                  <a:pt x="1584"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a:off x="5004401" y="3427776"/>
            <a:ext cx="351472" cy="1536286"/>
          </a:xfrm>
          <a:custGeom>
            <a:avLst/>
            <a:gdLst/>
            <a:ahLst/>
            <a:cxnLst/>
            <a:rect l="l" t="t" r="r" b="b"/>
            <a:pathLst>
              <a:path w="21649" h="94628" extrusionOk="0">
                <a:moveTo>
                  <a:pt x="1508" y="1"/>
                </a:moveTo>
                <a:cubicBezTo>
                  <a:pt x="675" y="1"/>
                  <a:pt x="0" y="675"/>
                  <a:pt x="0" y="1508"/>
                </a:cubicBezTo>
                <a:lnTo>
                  <a:pt x="0" y="94627"/>
                </a:lnTo>
                <a:lnTo>
                  <a:pt x="21648" y="94627"/>
                </a:lnTo>
                <a:lnTo>
                  <a:pt x="21648" y="1508"/>
                </a:lnTo>
                <a:cubicBezTo>
                  <a:pt x="21648" y="675"/>
                  <a:pt x="20974" y="1"/>
                  <a:pt x="201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5150224" y="3584249"/>
            <a:ext cx="59810" cy="59810"/>
          </a:xfrm>
          <a:custGeom>
            <a:avLst/>
            <a:gdLst/>
            <a:ahLst/>
            <a:cxnLst/>
            <a:rect l="l" t="t" r="r" b="b"/>
            <a:pathLst>
              <a:path w="3684" h="3684" extrusionOk="0">
                <a:moveTo>
                  <a:pt x="1841" y="0"/>
                </a:moveTo>
                <a:cubicBezTo>
                  <a:pt x="822" y="0"/>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5257667" y="3693429"/>
            <a:ext cx="59794" cy="59794"/>
          </a:xfrm>
          <a:custGeom>
            <a:avLst/>
            <a:gdLst/>
            <a:ahLst/>
            <a:cxnLst/>
            <a:rect l="l" t="t" r="r" b="b"/>
            <a:pathLst>
              <a:path w="3683" h="3683" extrusionOk="0">
                <a:moveTo>
                  <a:pt x="1841" y="0"/>
                </a:moveTo>
                <a:cubicBezTo>
                  <a:pt x="821" y="0"/>
                  <a:pt x="0" y="821"/>
                  <a:pt x="0" y="1841"/>
                </a:cubicBezTo>
                <a:lnTo>
                  <a:pt x="0" y="1842"/>
                </a:lnTo>
                <a:cubicBezTo>
                  <a:pt x="0" y="2862"/>
                  <a:pt x="821" y="3683"/>
                  <a:pt x="1841" y="3683"/>
                </a:cubicBezTo>
                <a:cubicBezTo>
                  <a:pt x="2860" y="3683"/>
                  <a:pt x="3683" y="2862"/>
                  <a:pt x="3683" y="1842"/>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5042797" y="3802593"/>
            <a:ext cx="59842" cy="59842"/>
          </a:xfrm>
          <a:custGeom>
            <a:avLst/>
            <a:gdLst/>
            <a:ahLst/>
            <a:cxnLst/>
            <a:rect l="l" t="t" r="r" b="b"/>
            <a:pathLst>
              <a:path w="3686" h="3686" extrusionOk="0">
                <a:moveTo>
                  <a:pt x="1843" y="1"/>
                </a:moveTo>
                <a:cubicBezTo>
                  <a:pt x="822" y="1"/>
                  <a:pt x="1" y="823"/>
                  <a:pt x="1" y="1843"/>
                </a:cubicBezTo>
                <a:cubicBezTo>
                  <a:pt x="1" y="2864"/>
                  <a:pt x="822" y="3685"/>
                  <a:pt x="1843" y="3685"/>
                </a:cubicBezTo>
                <a:lnTo>
                  <a:pt x="1845" y="3685"/>
                </a:lnTo>
                <a:cubicBezTo>
                  <a:pt x="2865" y="3685"/>
                  <a:pt x="3685" y="2864"/>
                  <a:pt x="3685" y="1843"/>
                </a:cubicBezTo>
                <a:cubicBezTo>
                  <a:pt x="3685" y="823"/>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a:off x="5257667" y="3802593"/>
            <a:ext cx="59794" cy="59842"/>
          </a:xfrm>
          <a:custGeom>
            <a:avLst/>
            <a:gdLst/>
            <a:ahLst/>
            <a:cxnLst/>
            <a:rect l="l" t="t" r="r" b="b"/>
            <a:pathLst>
              <a:path w="3683" h="3686" extrusionOk="0">
                <a:moveTo>
                  <a:pt x="1841" y="1"/>
                </a:moveTo>
                <a:cubicBezTo>
                  <a:pt x="821" y="1"/>
                  <a:pt x="0" y="823"/>
                  <a:pt x="0" y="1843"/>
                </a:cubicBezTo>
                <a:cubicBezTo>
                  <a:pt x="0" y="2864"/>
                  <a:pt x="821" y="3685"/>
                  <a:pt x="1841" y="3685"/>
                </a:cubicBezTo>
                <a:cubicBezTo>
                  <a:pt x="2860" y="3685"/>
                  <a:pt x="3683" y="2864"/>
                  <a:pt x="3683" y="1843"/>
                </a:cubicBezTo>
                <a:cubicBezTo>
                  <a:pt x="3683" y="823"/>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0"/>
          <p:cNvSpPr/>
          <p:nvPr/>
        </p:nvSpPr>
        <p:spPr>
          <a:xfrm>
            <a:off x="5042797" y="3911790"/>
            <a:ext cx="59842" cy="59810"/>
          </a:xfrm>
          <a:custGeom>
            <a:avLst/>
            <a:gdLst/>
            <a:ahLst/>
            <a:cxnLst/>
            <a:rect l="l" t="t" r="r" b="b"/>
            <a:pathLst>
              <a:path w="3686" h="3684" extrusionOk="0">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0"/>
          <p:cNvSpPr/>
          <p:nvPr/>
        </p:nvSpPr>
        <p:spPr>
          <a:xfrm>
            <a:off x="5150224" y="3911790"/>
            <a:ext cx="59810" cy="59810"/>
          </a:xfrm>
          <a:custGeom>
            <a:avLst/>
            <a:gdLst/>
            <a:ahLst/>
            <a:cxnLst/>
            <a:rect l="l" t="t" r="r" b="b"/>
            <a:pathLst>
              <a:path w="3684" h="3684" extrusionOk="0">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5257667" y="3911790"/>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0"/>
          <p:cNvSpPr/>
          <p:nvPr/>
        </p:nvSpPr>
        <p:spPr>
          <a:xfrm>
            <a:off x="5042797" y="4020970"/>
            <a:ext cx="59842" cy="59842"/>
          </a:xfrm>
          <a:custGeom>
            <a:avLst/>
            <a:gdLst/>
            <a:ahLst/>
            <a:cxnLst/>
            <a:rect l="l" t="t" r="r" b="b"/>
            <a:pathLst>
              <a:path w="3686" h="3686" extrusionOk="0">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a:off x="5150224" y="4020970"/>
            <a:ext cx="59810" cy="59842"/>
          </a:xfrm>
          <a:custGeom>
            <a:avLst/>
            <a:gdLst/>
            <a:ahLst/>
            <a:cxnLst/>
            <a:rect l="l" t="t" r="r" b="b"/>
            <a:pathLst>
              <a:path w="3684" h="3686" extrusionOk="0">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a:off x="5257667" y="4020970"/>
            <a:ext cx="59794" cy="59842"/>
          </a:xfrm>
          <a:custGeom>
            <a:avLst/>
            <a:gdLst/>
            <a:ahLst/>
            <a:cxnLst/>
            <a:rect l="l" t="t" r="r" b="b"/>
            <a:pathLst>
              <a:path w="3683" h="3686" extrusionOk="0">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a:off x="5042797" y="4130167"/>
            <a:ext cx="59842" cy="59810"/>
          </a:xfrm>
          <a:custGeom>
            <a:avLst/>
            <a:gdLst/>
            <a:ahLst/>
            <a:cxnLst/>
            <a:rect l="l" t="t" r="r" b="b"/>
            <a:pathLst>
              <a:path w="3686" h="3684" extrusionOk="0">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a:off x="5150224" y="4130167"/>
            <a:ext cx="59810" cy="59810"/>
          </a:xfrm>
          <a:custGeom>
            <a:avLst/>
            <a:gdLst/>
            <a:ahLst/>
            <a:cxnLst/>
            <a:rect l="l" t="t" r="r" b="b"/>
            <a:pathLst>
              <a:path w="3684" h="3684" extrusionOk="0">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a:off x="5257667" y="4130167"/>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5042797" y="4239347"/>
            <a:ext cx="59842" cy="59826"/>
          </a:xfrm>
          <a:custGeom>
            <a:avLst/>
            <a:gdLst/>
            <a:ahLst/>
            <a:cxnLst/>
            <a:rect l="l" t="t" r="r" b="b"/>
            <a:pathLst>
              <a:path w="3686" h="3685" extrusionOk="0">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5150224" y="4239347"/>
            <a:ext cx="59810" cy="59826"/>
          </a:xfrm>
          <a:custGeom>
            <a:avLst/>
            <a:gdLst/>
            <a:ahLst/>
            <a:cxnLst/>
            <a:rect l="l" t="t" r="r" b="b"/>
            <a:pathLst>
              <a:path w="3684" h="3685" extrusionOk="0">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0"/>
          <p:cNvSpPr/>
          <p:nvPr/>
        </p:nvSpPr>
        <p:spPr>
          <a:xfrm>
            <a:off x="5257667" y="4239347"/>
            <a:ext cx="59794" cy="59826"/>
          </a:xfrm>
          <a:custGeom>
            <a:avLst/>
            <a:gdLst/>
            <a:ahLst/>
            <a:cxnLst/>
            <a:rect l="l" t="t" r="r" b="b"/>
            <a:pathLst>
              <a:path w="3683" h="3685" extrusionOk="0">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0"/>
          <p:cNvSpPr/>
          <p:nvPr/>
        </p:nvSpPr>
        <p:spPr>
          <a:xfrm>
            <a:off x="5042797" y="4348544"/>
            <a:ext cx="59842" cy="59810"/>
          </a:xfrm>
          <a:custGeom>
            <a:avLst/>
            <a:gdLst/>
            <a:ahLst/>
            <a:cxnLst/>
            <a:rect l="l" t="t" r="r" b="b"/>
            <a:pathLst>
              <a:path w="3686" h="3684" extrusionOk="0">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0"/>
          <p:cNvSpPr/>
          <p:nvPr/>
        </p:nvSpPr>
        <p:spPr>
          <a:xfrm>
            <a:off x="5150224" y="4348544"/>
            <a:ext cx="59810" cy="59810"/>
          </a:xfrm>
          <a:custGeom>
            <a:avLst/>
            <a:gdLst/>
            <a:ahLst/>
            <a:cxnLst/>
            <a:rect l="l" t="t" r="r" b="b"/>
            <a:pathLst>
              <a:path w="3684" h="3684" extrusionOk="0">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0"/>
          <p:cNvSpPr/>
          <p:nvPr/>
        </p:nvSpPr>
        <p:spPr>
          <a:xfrm>
            <a:off x="5257667" y="4348544"/>
            <a:ext cx="59794" cy="59810"/>
          </a:xfrm>
          <a:custGeom>
            <a:avLst/>
            <a:gdLst/>
            <a:ahLst/>
            <a:cxnLst/>
            <a:rect l="l" t="t" r="r" b="b"/>
            <a:pathLst>
              <a:path w="3683" h="3684" extrusionOk="0">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0"/>
          <p:cNvSpPr/>
          <p:nvPr/>
        </p:nvSpPr>
        <p:spPr>
          <a:xfrm>
            <a:off x="5042797" y="4457724"/>
            <a:ext cx="59842" cy="59826"/>
          </a:xfrm>
          <a:custGeom>
            <a:avLst/>
            <a:gdLst/>
            <a:ahLst/>
            <a:cxnLst/>
            <a:rect l="l" t="t" r="r" b="b"/>
            <a:pathLst>
              <a:path w="3686" h="3685" extrusionOk="0">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0"/>
          <p:cNvSpPr/>
          <p:nvPr/>
        </p:nvSpPr>
        <p:spPr>
          <a:xfrm>
            <a:off x="5150224" y="4457724"/>
            <a:ext cx="59810" cy="59826"/>
          </a:xfrm>
          <a:custGeom>
            <a:avLst/>
            <a:gdLst/>
            <a:ahLst/>
            <a:cxnLst/>
            <a:rect l="l" t="t" r="r" b="b"/>
            <a:pathLst>
              <a:path w="3684" h="3685" extrusionOk="0">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0"/>
          <p:cNvSpPr/>
          <p:nvPr/>
        </p:nvSpPr>
        <p:spPr>
          <a:xfrm>
            <a:off x="5257667" y="4457724"/>
            <a:ext cx="59794" cy="59826"/>
          </a:xfrm>
          <a:custGeom>
            <a:avLst/>
            <a:gdLst/>
            <a:ahLst/>
            <a:cxnLst/>
            <a:rect l="l" t="t" r="r" b="b"/>
            <a:pathLst>
              <a:path w="3683" h="3685" extrusionOk="0">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0"/>
          <p:cNvSpPr/>
          <p:nvPr/>
        </p:nvSpPr>
        <p:spPr>
          <a:xfrm>
            <a:off x="5042797" y="4566921"/>
            <a:ext cx="59842" cy="59810"/>
          </a:xfrm>
          <a:custGeom>
            <a:avLst/>
            <a:gdLst/>
            <a:ahLst/>
            <a:cxnLst/>
            <a:rect l="l" t="t" r="r" b="b"/>
            <a:pathLst>
              <a:path w="3686" h="3684" extrusionOk="0">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0"/>
          <p:cNvSpPr/>
          <p:nvPr/>
        </p:nvSpPr>
        <p:spPr>
          <a:xfrm>
            <a:off x="5150224" y="4566921"/>
            <a:ext cx="59810" cy="59810"/>
          </a:xfrm>
          <a:custGeom>
            <a:avLst/>
            <a:gdLst/>
            <a:ahLst/>
            <a:cxnLst/>
            <a:rect l="l" t="t" r="r" b="b"/>
            <a:pathLst>
              <a:path w="3684" h="3684" extrusionOk="0">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0"/>
          <p:cNvSpPr/>
          <p:nvPr/>
        </p:nvSpPr>
        <p:spPr>
          <a:xfrm>
            <a:off x="5257667" y="4566921"/>
            <a:ext cx="59794" cy="59810"/>
          </a:xfrm>
          <a:custGeom>
            <a:avLst/>
            <a:gdLst/>
            <a:ahLst/>
            <a:cxnLst/>
            <a:rect l="l" t="t" r="r" b="b"/>
            <a:pathLst>
              <a:path w="3683" h="3684" extrusionOk="0">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0"/>
          <p:cNvSpPr/>
          <p:nvPr/>
        </p:nvSpPr>
        <p:spPr>
          <a:xfrm>
            <a:off x="5042797" y="4676101"/>
            <a:ext cx="59842" cy="59826"/>
          </a:xfrm>
          <a:custGeom>
            <a:avLst/>
            <a:gdLst/>
            <a:ahLst/>
            <a:cxnLst/>
            <a:rect l="l" t="t" r="r" b="b"/>
            <a:pathLst>
              <a:path w="3686" h="3685" extrusionOk="0">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0"/>
          <p:cNvSpPr/>
          <p:nvPr/>
        </p:nvSpPr>
        <p:spPr>
          <a:xfrm>
            <a:off x="5150224" y="4676101"/>
            <a:ext cx="59810" cy="59826"/>
          </a:xfrm>
          <a:custGeom>
            <a:avLst/>
            <a:gdLst/>
            <a:ahLst/>
            <a:cxnLst/>
            <a:rect l="l" t="t" r="r" b="b"/>
            <a:pathLst>
              <a:path w="3684" h="3685" extrusionOk="0">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0"/>
          <p:cNvSpPr/>
          <p:nvPr/>
        </p:nvSpPr>
        <p:spPr>
          <a:xfrm>
            <a:off x="5257667" y="4676101"/>
            <a:ext cx="59794" cy="59826"/>
          </a:xfrm>
          <a:custGeom>
            <a:avLst/>
            <a:gdLst/>
            <a:ahLst/>
            <a:cxnLst/>
            <a:rect l="l" t="t" r="r" b="b"/>
            <a:pathLst>
              <a:path w="3683" h="3685" extrusionOk="0">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0"/>
          <p:cNvSpPr/>
          <p:nvPr/>
        </p:nvSpPr>
        <p:spPr>
          <a:xfrm>
            <a:off x="5042797" y="4785298"/>
            <a:ext cx="59842" cy="59810"/>
          </a:xfrm>
          <a:custGeom>
            <a:avLst/>
            <a:gdLst/>
            <a:ahLst/>
            <a:cxnLst/>
            <a:rect l="l" t="t" r="r" b="b"/>
            <a:pathLst>
              <a:path w="3686" h="3684" extrusionOk="0">
                <a:moveTo>
                  <a:pt x="1843" y="0"/>
                </a:moveTo>
                <a:cubicBezTo>
                  <a:pt x="822" y="0"/>
                  <a:pt x="1" y="821"/>
                  <a:pt x="1" y="1841"/>
                </a:cubicBezTo>
                <a:lnTo>
                  <a:pt x="1" y="1843"/>
                </a:lnTo>
                <a:cubicBezTo>
                  <a:pt x="1" y="2862"/>
                  <a:pt x="822" y="3683"/>
                  <a:pt x="1843" y="3683"/>
                </a:cubicBezTo>
                <a:lnTo>
                  <a:pt x="1845" y="3683"/>
                </a:lnTo>
                <a:cubicBezTo>
                  <a:pt x="2865" y="3683"/>
                  <a:pt x="3685" y="2862"/>
                  <a:pt x="3685" y="1843"/>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a:off x="5150224" y="4785298"/>
            <a:ext cx="59810" cy="59810"/>
          </a:xfrm>
          <a:custGeom>
            <a:avLst/>
            <a:gdLst/>
            <a:ahLst/>
            <a:cxnLst/>
            <a:rect l="l" t="t" r="r" b="b"/>
            <a:pathLst>
              <a:path w="3684" h="3684" extrusionOk="0">
                <a:moveTo>
                  <a:pt x="1841" y="0"/>
                </a:moveTo>
                <a:cubicBezTo>
                  <a:pt x="822" y="0"/>
                  <a:pt x="1" y="821"/>
                  <a:pt x="1" y="1841"/>
                </a:cubicBezTo>
                <a:lnTo>
                  <a:pt x="1" y="1843"/>
                </a:lnTo>
                <a:cubicBezTo>
                  <a:pt x="1" y="2862"/>
                  <a:pt x="822" y="3683"/>
                  <a:pt x="1841" y="3683"/>
                </a:cubicBezTo>
                <a:lnTo>
                  <a:pt x="1843" y="3683"/>
                </a:lnTo>
                <a:cubicBezTo>
                  <a:pt x="2863" y="3683"/>
                  <a:pt x="3684" y="2862"/>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a:off x="5257667" y="4785298"/>
            <a:ext cx="59794" cy="59810"/>
          </a:xfrm>
          <a:custGeom>
            <a:avLst/>
            <a:gdLst/>
            <a:ahLst/>
            <a:cxnLst/>
            <a:rect l="l" t="t" r="r" b="b"/>
            <a:pathLst>
              <a:path w="3683" h="3684" extrusionOk="0">
                <a:moveTo>
                  <a:pt x="1841" y="0"/>
                </a:moveTo>
                <a:cubicBezTo>
                  <a:pt x="821" y="0"/>
                  <a:pt x="0" y="821"/>
                  <a:pt x="0" y="1841"/>
                </a:cubicBezTo>
                <a:lnTo>
                  <a:pt x="0" y="1843"/>
                </a:lnTo>
                <a:cubicBezTo>
                  <a:pt x="0" y="2862"/>
                  <a:pt x="821" y="3683"/>
                  <a:pt x="1841" y="3683"/>
                </a:cubicBezTo>
                <a:cubicBezTo>
                  <a:pt x="2860" y="3683"/>
                  <a:pt x="3683" y="2862"/>
                  <a:pt x="3683" y="1843"/>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0"/>
          <p:cNvSpPr/>
          <p:nvPr/>
        </p:nvSpPr>
        <p:spPr>
          <a:xfrm>
            <a:off x="3431018" y="2988863"/>
            <a:ext cx="388390" cy="170256"/>
          </a:xfrm>
          <a:custGeom>
            <a:avLst/>
            <a:gdLst/>
            <a:ahLst/>
            <a:cxnLst/>
            <a:rect l="l" t="t" r="r" b="b"/>
            <a:pathLst>
              <a:path w="23923" h="10487" extrusionOk="0">
                <a:moveTo>
                  <a:pt x="1077" y="0"/>
                </a:moveTo>
                <a:cubicBezTo>
                  <a:pt x="480" y="0"/>
                  <a:pt x="1" y="479"/>
                  <a:pt x="1" y="1075"/>
                </a:cubicBezTo>
                <a:lnTo>
                  <a:pt x="1" y="9412"/>
                </a:lnTo>
                <a:cubicBezTo>
                  <a:pt x="1" y="10008"/>
                  <a:pt x="480" y="10487"/>
                  <a:pt x="1077" y="10487"/>
                </a:cubicBezTo>
                <a:lnTo>
                  <a:pt x="22848" y="10487"/>
                </a:lnTo>
                <a:cubicBezTo>
                  <a:pt x="23443" y="10487"/>
                  <a:pt x="23922" y="10008"/>
                  <a:pt x="23922" y="9412"/>
                </a:cubicBezTo>
                <a:lnTo>
                  <a:pt x="23922" y="1075"/>
                </a:lnTo>
                <a:cubicBezTo>
                  <a:pt x="23922" y="479"/>
                  <a:pt x="23443" y="0"/>
                  <a:pt x="22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3449494" y="3157512"/>
            <a:ext cx="351472" cy="1806550"/>
          </a:xfrm>
          <a:custGeom>
            <a:avLst/>
            <a:gdLst/>
            <a:ahLst/>
            <a:cxnLst/>
            <a:rect l="l" t="t" r="r" b="b"/>
            <a:pathLst>
              <a:path w="21649" h="111275" extrusionOk="0">
                <a:moveTo>
                  <a:pt x="1" y="0"/>
                </a:moveTo>
                <a:lnTo>
                  <a:pt x="1" y="111274"/>
                </a:lnTo>
                <a:lnTo>
                  <a:pt x="21648" y="111274"/>
                </a:lnTo>
                <a:lnTo>
                  <a:pt x="21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3491640" y="3204691"/>
            <a:ext cx="59810" cy="59810"/>
          </a:xfrm>
          <a:custGeom>
            <a:avLst/>
            <a:gdLst/>
            <a:ahLst/>
            <a:cxnLst/>
            <a:rect l="l" t="t" r="r" b="b"/>
            <a:pathLst>
              <a:path w="3684" h="3684" extrusionOk="0">
                <a:moveTo>
                  <a:pt x="1720" y="0"/>
                </a:moveTo>
                <a:cubicBezTo>
                  <a:pt x="767" y="0"/>
                  <a:pt x="1" y="766"/>
                  <a:pt x="1" y="1719"/>
                </a:cubicBezTo>
                <a:lnTo>
                  <a:pt x="1" y="1964"/>
                </a:lnTo>
                <a:cubicBezTo>
                  <a:pt x="1" y="2917"/>
                  <a:pt x="767" y="3683"/>
                  <a:pt x="1720"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3599051" y="3204691"/>
            <a:ext cx="59826" cy="59810"/>
          </a:xfrm>
          <a:custGeom>
            <a:avLst/>
            <a:gdLst/>
            <a:ahLst/>
            <a:cxnLst/>
            <a:rect l="l" t="t" r="r" b="b"/>
            <a:pathLst>
              <a:path w="3685" h="3684" extrusionOk="0">
                <a:moveTo>
                  <a:pt x="1721" y="0"/>
                </a:moveTo>
                <a:cubicBezTo>
                  <a:pt x="768" y="0"/>
                  <a:pt x="0" y="766"/>
                  <a:pt x="0" y="1719"/>
                </a:cubicBezTo>
                <a:lnTo>
                  <a:pt x="0" y="1964"/>
                </a:lnTo>
                <a:cubicBezTo>
                  <a:pt x="0" y="2917"/>
                  <a:pt x="768" y="3683"/>
                  <a:pt x="1721" y="3683"/>
                </a:cubicBezTo>
                <a:lnTo>
                  <a:pt x="1966" y="3683"/>
                </a:lnTo>
                <a:cubicBezTo>
                  <a:pt x="2918" y="3683"/>
                  <a:pt x="3685" y="2917"/>
                  <a:pt x="3685" y="1964"/>
                </a:cubicBezTo>
                <a:lnTo>
                  <a:pt x="3685" y="1719"/>
                </a:lnTo>
                <a:cubicBezTo>
                  <a:pt x="3685" y="766"/>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3706478" y="3204691"/>
            <a:ext cx="59794" cy="59810"/>
          </a:xfrm>
          <a:custGeom>
            <a:avLst/>
            <a:gdLst/>
            <a:ahLst/>
            <a:cxnLst/>
            <a:rect l="l" t="t" r="r" b="b"/>
            <a:pathLst>
              <a:path w="3683" h="3684" extrusionOk="0">
                <a:moveTo>
                  <a:pt x="1719" y="0"/>
                </a:moveTo>
                <a:cubicBezTo>
                  <a:pt x="766" y="0"/>
                  <a:pt x="0" y="766"/>
                  <a:pt x="0" y="1719"/>
                </a:cubicBezTo>
                <a:lnTo>
                  <a:pt x="0" y="1964"/>
                </a:lnTo>
                <a:cubicBezTo>
                  <a:pt x="0" y="2917"/>
                  <a:pt x="766" y="3683"/>
                  <a:pt x="1719"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3491640" y="3308400"/>
            <a:ext cx="59810" cy="59842"/>
          </a:xfrm>
          <a:custGeom>
            <a:avLst/>
            <a:gdLst/>
            <a:ahLst/>
            <a:cxnLst/>
            <a:rect l="l" t="t" r="r" b="b"/>
            <a:pathLst>
              <a:path w="3684" h="3686" extrusionOk="0">
                <a:moveTo>
                  <a:pt x="1720" y="0"/>
                </a:moveTo>
                <a:cubicBezTo>
                  <a:pt x="767" y="0"/>
                  <a:pt x="1" y="768"/>
                  <a:pt x="1" y="1719"/>
                </a:cubicBezTo>
                <a:lnTo>
                  <a:pt x="1" y="1966"/>
                </a:lnTo>
                <a:cubicBezTo>
                  <a:pt x="1" y="2917"/>
                  <a:pt x="767" y="3685"/>
                  <a:pt x="1720"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3599051" y="3308400"/>
            <a:ext cx="59826" cy="59842"/>
          </a:xfrm>
          <a:custGeom>
            <a:avLst/>
            <a:gdLst/>
            <a:ahLst/>
            <a:cxnLst/>
            <a:rect l="l" t="t" r="r" b="b"/>
            <a:pathLst>
              <a:path w="3685" h="3686" extrusionOk="0">
                <a:moveTo>
                  <a:pt x="1721" y="0"/>
                </a:moveTo>
                <a:cubicBezTo>
                  <a:pt x="768" y="0"/>
                  <a:pt x="0" y="768"/>
                  <a:pt x="0" y="1719"/>
                </a:cubicBezTo>
                <a:lnTo>
                  <a:pt x="0" y="1966"/>
                </a:lnTo>
                <a:cubicBezTo>
                  <a:pt x="0" y="2917"/>
                  <a:pt x="768" y="3685"/>
                  <a:pt x="1721" y="3685"/>
                </a:cubicBezTo>
                <a:lnTo>
                  <a:pt x="1966" y="3685"/>
                </a:lnTo>
                <a:cubicBezTo>
                  <a:pt x="2918" y="3685"/>
                  <a:pt x="3685" y="2917"/>
                  <a:pt x="3685" y="1966"/>
                </a:cubicBezTo>
                <a:lnTo>
                  <a:pt x="3685" y="1719"/>
                </a:lnTo>
                <a:cubicBezTo>
                  <a:pt x="3685" y="768"/>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3706478" y="3308400"/>
            <a:ext cx="59794" cy="59842"/>
          </a:xfrm>
          <a:custGeom>
            <a:avLst/>
            <a:gdLst/>
            <a:ahLst/>
            <a:cxnLst/>
            <a:rect l="l" t="t" r="r" b="b"/>
            <a:pathLst>
              <a:path w="3683" h="3686" extrusionOk="0">
                <a:moveTo>
                  <a:pt x="1719" y="0"/>
                </a:moveTo>
                <a:cubicBezTo>
                  <a:pt x="766" y="0"/>
                  <a:pt x="0" y="768"/>
                  <a:pt x="0" y="1719"/>
                </a:cubicBezTo>
                <a:lnTo>
                  <a:pt x="0" y="1966"/>
                </a:lnTo>
                <a:cubicBezTo>
                  <a:pt x="0" y="2917"/>
                  <a:pt x="766" y="3685"/>
                  <a:pt x="1719"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3491640" y="3412141"/>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3599051" y="3412141"/>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3706478" y="3412141"/>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3491640" y="3515851"/>
            <a:ext cx="59810" cy="59842"/>
          </a:xfrm>
          <a:custGeom>
            <a:avLst/>
            <a:gdLst/>
            <a:ahLst/>
            <a:cxnLst/>
            <a:rect l="l" t="t" r="r" b="b"/>
            <a:pathLst>
              <a:path w="3684" h="3686" extrusionOk="0">
                <a:moveTo>
                  <a:pt x="1720" y="1"/>
                </a:moveTo>
                <a:cubicBezTo>
                  <a:pt x="767" y="1"/>
                  <a:pt x="1" y="768"/>
                  <a:pt x="1" y="1720"/>
                </a:cubicBezTo>
                <a:lnTo>
                  <a:pt x="1" y="1966"/>
                </a:lnTo>
                <a:cubicBezTo>
                  <a:pt x="1" y="2919"/>
                  <a:pt x="767" y="3685"/>
                  <a:pt x="1720"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3599051" y="3515851"/>
            <a:ext cx="59826" cy="59842"/>
          </a:xfrm>
          <a:custGeom>
            <a:avLst/>
            <a:gdLst/>
            <a:ahLst/>
            <a:cxnLst/>
            <a:rect l="l" t="t" r="r" b="b"/>
            <a:pathLst>
              <a:path w="3685" h="3686" extrusionOk="0">
                <a:moveTo>
                  <a:pt x="1721" y="1"/>
                </a:moveTo>
                <a:cubicBezTo>
                  <a:pt x="768" y="1"/>
                  <a:pt x="0" y="768"/>
                  <a:pt x="0" y="1720"/>
                </a:cubicBezTo>
                <a:lnTo>
                  <a:pt x="0" y="1966"/>
                </a:lnTo>
                <a:cubicBezTo>
                  <a:pt x="0" y="2919"/>
                  <a:pt x="768" y="3685"/>
                  <a:pt x="1721" y="3685"/>
                </a:cubicBezTo>
                <a:lnTo>
                  <a:pt x="1966" y="3685"/>
                </a:lnTo>
                <a:cubicBezTo>
                  <a:pt x="2918" y="3685"/>
                  <a:pt x="3685" y="2919"/>
                  <a:pt x="3685" y="1966"/>
                </a:cubicBezTo>
                <a:lnTo>
                  <a:pt x="3685" y="1720"/>
                </a:lnTo>
                <a:cubicBezTo>
                  <a:pt x="3685" y="768"/>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3706478" y="3515851"/>
            <a:ext cx="59794" cy="59842"/>
          </a:xfrm>
          <a:custGeom>
            <a:avLst/>
            <a:gdLst/>
            <a:ahLst/>
            <a:cxnLst/>
            <a:rect l="l" t="t" r="r" b="b"/>
            <a:pathLst>
              <a:path w="3683" h="3686" extrusionOk="0">
                <a:moveTo>
                  <a:pt x="1719" y="1"/>
                </a:moveTo>
                <a:cubicBezTo>
                  <a:pt x="766" y="1"/>
                  <a:pt x="0" y="768"/>
                  <a:pt x="0" y="1720"/>
                </a:cubicBezTo>
                <a:lnTo>
                  <a:pt x="0" y="1966"/>
                </a:lnTo>
                <a:cubicBezTo>
                  <a:pt x="0" y="2919"/>
                  <a:pt x="766" y="3685"/>
                  <a:pt x="1719"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3491640" y="3619592"/>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3599051" y="3619592"/>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3706478" y="3619592"/>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3491640" y="3723301"/>
            <a:ext cx="59810" cy="59842"/>
          </a:xfrm>
          <a:custGeom>
            <a:avLst/>
            <a:gdLst/>
            <a:ahLst/>
            <a:cxnLst/>
            <a:rect l="l" t="t" r="r" b="b"/>
            <a:pathLst>
              <a:path w="3684" h="3686" extrusionOk="0">
                <a:moveTo>
                  <a:pt x="1720" y="1"/>
                </a:moveTo>
                <a:cubicBezTo>
                  <a:pt x="767" y="1"/>
                  <a:pt x="1" y="768"/>
                  <a:pt x="1" y="1721"/>
                </a:cubicBezTo>
                <a:lnTo>
                  <a:pt x="1" y="1966"/>
                </a:lnTo>
                <a:cubicBezTo>
                  <a:pt x="1" y="2919"/>
                  <a:pt x="767" y="3685"/>
                  <a:pt x="1720"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3599051" y="3723301"/>
            <a:ext cx="59826" cy="59842"/>
          </a:xfrm>
          <a:custGeom>
            <a:avLst/>
            <a:gdLst/>
            <a:ahLst/>
            <a:cxnLst/>
            <a:rect l="l" t="t" r="r" b="b"/>
            <a:pathLst>
              <a:path w="3685" h="3686" extrusionOk="0">
                <a:moveTo>
                  <a:pt x="1721" y="1"/>
                </a:moveTo>
                <a:cubicBezTo>
                  <a:pt x="768" y="1"/>
                  <a:pt x="0" y="768"/>
                  <a:pt x="0" y="1721"/>
                </a:cubicBezTo>
                <a:lnTo>
                  <a:pt x="0" y="1966"/>
                </a:lnTo>
                <a:cubicBezTo>
                  <a:pt x="0" y="2919"/>
                  <a:pt x="768" y="3685"/>
                  <a:pt x="1721" y="3685"/>
                </a:cubicBezTo>
                <a:lnTo>
                  <a:pt x="1966" y="3685"/>
                </a:lnTo>
                <a:cubicBezTo>
                  <a:pt x="2918" y="3685"/>
                  <a:pt x="3685" y="2919"/>
                  <a:pt x="3685" y="1966"/>
                </a:cubicBezTo>
                <a:lnTo>
                  <a:pt x="3685" y="1721"/>
                </a:lnTo>
                <a:cubicBezTo>
                  <a:pt x="3685" y="768"/>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3706478" y="3723301"/>
            <a:ext cx="59794" cy="59842"/>
          </a:xfrm>
          <a:custGeom>
            <a:avLst/>
            <a:gdLst/>
            <a:ahLst/>
            <a:cxnLst/>
            <a:rect l="l" t="t" r="r" b="b"/>
            <a:pathLst>
              <a:path w="3683" h="3686" extrusionOk="0">
                <a:moveTo>
                  <a:pt x="1719" y="1"/>
                </a:moveTo>
                <a:cubicBezTo>
                  <a:pt x="766" y="1"/>
                  <a:pt x="0" y="768"/>
                  <a:pt x="0" y="1721"/>
                </a:cubicBezTo>
                <a:lnTo>
                  <a:pt x="0" y="1966"/>
                </a:lnTo>
                <a:cubicBezTo>
                  <a:pt x="0" y="2919"/>
                  <a:pt x="766" y="3685"/>
                  <a:pt x="1719"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3491640" y="3827043"/>
            <a:ext cx="59810" cy="59842"/>
          </a:xfrm>
          <a:custGeom>
            <a:avLst/>
            <a:gdLst/>
            <a:ahLst/>
            <a:cxnLst/>
            <a:rect l="l" t="t" r="r" b="b"/>
            <a:pathLst>
              <a:path w="3684" h="3686" extrusionOk="0">
                <a:moveTo>
                  <a:pt x="1720" y="0"/>
                </a:moveTo>
                <a:cubicBezTo>
                  <a:pt x="767" y="0"/>
                  <a:pt x="1" y="767"/>
                  <a:pt x="1" y="1719"/>
                </a:cubicBezTo>
                <a:lnTo>
                  <a:pt x="1" y="1964"/>
                </a:lnTo>
                <a:cubicBezTo>
                  <a:pt x="1" y="2917"/>
                  <a:pt x="767" y="3685"/>
                  <a:pt x="1720"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3599051" y="3827043"/>
            <a:ext cx="59826" cy="59842"/>
          </a:xfrm>
          <a:custGeom>
            <a:avLst/>
            <a:gdLst/>
            <a:ahLst/>
            <a:cxnLst/>
            <a:rect l="l" t="t" r="r" b="b"/>
            <a:pathLst>
              <a:path w="3685" h="3686" extrusionOk="0">
                <a:moveTo>
                  <a:pt x="1721" y="0"/>
                </a:moveTo>
                <a:cubicBezTo>
                  <a:pt x="768" y="0"/>
                  <a:pt x="0" y="767"/>
                  <a:pt x="0" y="1719"/>
                </a:cubicBezTo>
                <a:lnTo>
                  <a:pt x="0" y="1964"/>
                </a:lnTo>
                <a:cubicBezTo>
                  <a:pt x="0" y="2917"/>
                  <a:pt x="768" y="3685"/>
                  <a:pt x="1721" y="3685"/>
                </a:cubicBezTo>
                <a:lnTo>
                  <a:pt x="1966" y="3685"/>
                </a:lnTo>
                <a:cubicBezTo>
                  <a:pt x="2918" y="3685"/>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3706478" y="3827043"/>
            <a:ext cx="59794" cy="59842"/>
          </a:xfrm>
          <a:custGeom>
            <a:avLst/>
            <a:gdLst/>
            <a:ahLst/>
            <a:cxnLst/>
            <a:rect l="l" t="t" r="r" b="b"/>
            <a:pathLst>
              <a:path w="3683" h="3686" extrusionOk="0">
                <a:moveTo>
                  <a:pt x="1719" y="0"/>
                </a:moveTo>
                <a:cubicBezTo>
                  <a:pt x="766" y="0"/>
                  <a:pt x="0" y="767"/>
                  <a:pt x="0" y="1719"/>
                </a:cubicBezTo>
                <a:lnTo>
                  <a:pt x="0" y="1964"/>
                </a:lnTo>
                <a:cubicBezTo>
                  <a:pt x="0" y="2917"/>
                  <a:pt x="766" y="3685"/>
                  <a:pt x="1719"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3491640" y="3930785"/>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3599051" y="3930785"/>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3706478" y="3930785"/>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3491640" y="4034494"/>
            <a:ext cx="59810" cy="59842"/>
          </a:xfrm>
          <a:custGeom>
            <a:avLst/>
            <a:gdLst/>
            <a:ahLst/>
            <a:cxnLst/>
            <a:rect l="l" t="t" r="r" b="b"/>
            <a:pathLst>
              <a:path w="3684" h="3686" extrusionOk="0">
                <a:moveTo>
                  <a:pt x="1720" y="1"/>
                </a:moveTo>
                <a:cubicBezTo>
                  <a:pt x="767" y="1"/>
                  <a:pt x="1" y="767"/>
                  <a:pt x="1" y="1720"/>
                </a:cubicBezTo>
                <a:lnTo>
                  <a:pt x="1" y="1966"/>
                </a:lnTo>
                <a:cubicBezTo>
                  <a:pt x="1" y="2917"/>
                  <a:pt x="767" y="3685"/>
                  <a:pt x="1720"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3599051" y="4034494"/>
            <a:ext cx="59826" cy="59842"/>
          </a:xfrm>
          <a:custGeom>
            <a:avLst/>
            <a:gdLst/>
            <a:ahLst/>
            <a:cxnLst/>
            <a:rect l="l" t="t" r="r" b="b"/>
            <a:pathLst>
              <a:path w="3685" h="3686" extrusionOk="0">
                <a:moveTo>
                  <a:pt x="1721" y="1"/>
                </a:moveTo>
                <a:cubicBezTo>
                  <a:pt x="768" y="1"/>
                  <a:pt x="0" y="767"/>
                  <a:pt x="0" y="1720"/>
                </a:cubicBezTo>
                <a:lnTo>
                  <a:pt x="0" y="1966"/>
                </a:lnTo>
                <a:cubicBezTo>
                  <a:pt x="0" y="2917"/>
                  <a:pt x="768" y="3685"/>
                  <a:pt x="1721" y="3685"/>
                </a:cubicBezTo>
                <a:lnTo>
                  <a:pt x="1966" y="3685"/>
                </a:lnTo>
                <a:cubicBezTo>
                  <a:pt x="2918" y="3685"/>
                  <a:pt x="3685" y="2917"/>
                  <a:pt x="3685" y="1966"/>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3706478" y="4034494"/>
            <a:ext cx="59794" cy="59842"/>
          </a:xfrm>
          <a:custGeom>
            <a:avLst/>
            <a:gdLst/>
            <a:ahLst/>
            <a:cxnLst/>
            <a:rect l="l" t="t" r="r" b="b"/>
            <a:pathLst>
              <a:path w="3683" h="3686" extrusionOk="0">
                <a:moveTo>
                  <a:pt x="1719" y="1"/>
                </a:moveTo>
                <a:cubicBezTo>
                  <a:pt x="766" y="1"/>
                  <a:pt x="0" y="767"/>
                  <a:pt x="0" y="1720"/>
                </a:cubicBezTo>
                <a:lnTo>
                  <a:pt x="0" y="1966"/>
                </a:lnTo>
                <a:cubicBezTo>
                  <a:pt x="0" y="2917"/>
                  <a:pt x="766" y="3685"/>
                  <a:pt x="1719"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3491640" y="4138236"/>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3599051" y="4138236"/>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3706478" y="4138236"/>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3491640" y="4241945"/>
            <a:ext cx="59810" cy="59842"/>
          </a:xfrm>
          <a:custGeom>
            <a:avLst/>
            <a:gdLst/>
            <a:ahLst/>
            <a:cxnLst/>
            <a:rect l="l" t="t" r="r" b="b"/>
            <a:pathLst>
              <a:path w="3684" h="3686" extrusionOk="0">
                <a:moveTo>
                  <a:pt x="1720" y="1"/>
                </a:moveTo>
                <a:cubicBezTo>
                  <a:pt x="767" y="1"/>
                  <a:pt x="1" y="769"/>
                  <a:pt x="1" y="1720"/>
                </a:cubicBezTo>
                <a:lnTo>
                  <a:pt x="1" y="1966"/>
                </a:lnTo>
                <a:cubicBezTo>
                  <a:pt x="1" y="2917"/>
                  <a:pt x="767" y="3685"/>
                  <a:pt x="1720"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3599051" y="4241945"/>
            <a:ext cx="59826" cy="59842"/>
          </a:xfrm>
          <a:custGeom>
            <a:avLst/>
            <a:gdLst/>
            <a:ahLst/>
            <a:cxnLst/>
            <a:rect l="l" t="t" r="r" b="b"/>
            <a:pathLst>
              <a:path w="3685" h="3686" extrusionOk="0">
                <a:moveTo>
                  <a:pt x="1721" y="1"/>
                </a:moveTo>
                <a:cubicBezTo>
                  <a:pt x="768" y="1"/>
                  <a:pt x="0" y="769"/>
                  <a:pt x="0" y="1720"/>
                </a:cubicBezTo>
                <a:lnTo>
                  <a:pt x="0" y="1966"/>
                </a:lnTo>
                <a:cubicBezTo>
                  <a:pt x="0" y="2917"/>
                  <a:pt x="768" y="3685"/>
                  <a:pt x="1721" y="3685"/>
                </a:cubicBezTo>
                <a:lnTo>
                  <a:pt x="1966" y="3685"/>
                </a:lnTo>
                <a:cubicBezTo>
                  <a:pt x="2918" y="3685"/>
                  <a:pt x="3685" y="2917"/>
                  <a:pt x="3685" y="1966"/>
                </a:cubicBezTo>
                <a:lnTo>
                  <a:pt x="3685" y="1720"/>
                </a:lnTo>
                <a:cubicBezTo>
                  <a:pt x="3685" y="769"/>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3706478" y="4241945"/>
            <a:ext cx="59794" cy="59842"/>
          </a:xfrm>
          <a:custGeom>
            <a:avLst/>
            <a:gdLst/>
            <a:ahLst/>
            <a:cxnLst/>
            <a:rect l="l" t="t" r="r" b="b"/>
            <a:pathLst>
              <a:path w="3683" h="3686" extrusionOk="0">
                <a:moveTo>
                  <a:pt x="1719" y="1"/>
                </a:moveTo>
                <a:cubicBezTo>
                  <a:pt x="766" y="1"/>
                  <a:pt x="0" y="769"/>
                  <a:pt x="0" y="1720"/>
                </a:cubicBezTo>
                <a:lnTo>
                  <a:pt x="0" y="1966"/>
                </a:lnTo>
                <a:cubicBezTo>
                  <a:pt x="0" y="2917"/>
                  <a:pt x="766" y="3685"/>
                  <a:pt x="1719"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3491640" y="4345686"/>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3599051" y="4345686"/>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3706478" y="4345686"/>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3491640" y="4449396"/>
            <a:ext cx="59810" cy="59842"/>
          </a:xfrm>
          <a:custGeom>
            <a:avLst/>
            <a:gdLst/>
            <a:ahLst/>
            <a:cxnLst/>
            <a:rect l="l" t="t" r="r" b="b"/>
            <a:pathLst>
              <a:path w="3684" h="3686" extrusionOk="0">
                <a:moveTo>
                  <a:pt x="1720" y="1"/>
                </a:moveTo>
                <a:cubicBezTo>
                  <a:pt x="767" y="1"/>
                  <a:pt x="1" y="769"/>
                  <a:pt x="1" y="1721"/>
                </a:cubicBezTo>
                <a:lnTo>
                  <a:pt x="1" y="1966"/>
                </a:lnTo>
                <a:cubicBezTo>
                  <a:pt x="1" y="2919"/>
                  <a:pt x="767" y="3685"/>
                  <a:pt x="1720"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3599051" y="4449396"/>
            <a:ext cx="59826" cy="59842"/>
          </a:xfrm>
          <a:custGeom>
            <a:avLst/>
            <a:gdLst/>
            <a:ahLst/>
            <a:cxnLst/>
            <a:rect l="l" t="t" r="r" b="b"/>
            <a:pathLst>
              <a:path w="3685" h="3686" extrusionOk="0">
                <a:moveTo>
                  <a:pt x="1721" y="1"/>
                </a:moveTo>
                <a:cubicBezTo>
                  <a:pt x="768" y="1"/>
                  <a:pt x="0" y="769"/>
                  <a:pt x="0" y="1721"/>
                </a:cubicBezTo>
                <a:lnTo>
                  <a:pt x="0" y="1966"/>
                </a:lnTo>
                <a:cubicBezTo>
                  <a:pt x="0" y="2919"/>
                  <a:pt x="768" y="3685"/>
                  <a:pt x="1721" y="3685"/>
                </a:cubicBezTo>
                <a:lnTo>
                  <a:pt x="1966" y="3685"/>
                </a:lnTo>
                <a:cubicBezTo>
                  <a:pt x="2918" y="3685"/>
                  <a:pt x="3685" y="2919"/>
                  <a:pt x="3685" y="1966"/>
                </a:cubicBezTo>
                <a:lnTo>
                  <a:pt x="3685" y="1721"/>
                </a:lnTo>
                <a:cubicBezTo>
                  <a:pt x="3685" y="769"/>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3706478" y="4449396"/>
            <a:ext cx="59794" cy="59842"/>
          </a:xfrm>
          <a:custGeom>
            <a:avLst/>
            <a:gdLst/>
            <a:ahLst/>
            <a:cxnLst/>
            <a:rect l="l" t="t" r="r" b="b"/>
            <a:pathLst>
              <a:path w="3683" h="3686" extrusionOk="0">
                <a:moveTo>
                  <a:pt x="1719" y="1"/>
                </a:moveTo>
                <a:cubicBezTo>
                  <a:pt x="766" y="1"/>
                  <a:pt x="0" y="769"/>
                  <a:pt x="0" y="1721"/>
                </a:cubicBezTo>
                <a:lnTo>
                  <a:pt x="0" y="1966"/>
                </a:lnTo>
                <a:cubicBezTo>
                  <a:pt x="0" y="2919"/>
                  <a:pt x="766" y="3685"/>
                  <a:pt x="1719"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3491640" y="4553137"/>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3599051" y="4553137"/>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3706478" y="4553137"/>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3491640" y="4656879"/>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3599051" y="4656879"/>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3706478" y="4656879"/>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3491640" y="4760588"/>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3599051" y="4760588"/>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3706478" y="4760588"/>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3491640" y="4864330"/>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3599051" y="4864330"/>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3706478" y="4864330"/>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3487890" y="3044078"/>
            <a:ext cx="59810" cy="59826"/>
          </a:xfrm>
          <a:custGeom>
            <a:avLst/>
            <a:gdLst/>
            <a:ahLst/>
            <a:cxnLst/>
            <a:rect l="l" t="t" r="r" b="b"/>
            <a:pathLst>
              <a:path w="3684" h="3685" extrusionOk="0">
                <a:moveTo>
                  <a:pt x="1517" y="0"/>
                </a:moveTo>
                <a:cubicBezTo>
                  <a:pt x="677" y="0"/>
                  <a:pt x="1" y="677"/>
                  <a:pt x="1" y="1517"/>
                </a:cubicBezTo>
                <a:lnTo>
                  <a:pt x="1" y="2167"/>
                </a:lnTo>
                <a:cubicBezTo>
                  <a:pt x="1" y="3008"/>
                  <a:pt x="677" y="3685"/>
                  <a:pt x="1517" y="3685"/>
                </a:cubicBezTo>
                <a:lnTo>
                  <a:pt x="2167" y="3685"/>
                </a:lnTo>
                <a:cubicBezTo>
                  <a:pt x="3007" y="3685"/>
                  <a:pt x="3684" y="3008"/>
                  <a:pt x="3684" y="2167"/>
                </a:cubicBezTo>
                <a:lnTo>
                  <a:pt x="3684" y="1517"/>
                </a:lnTo>
                <a:cubicBezTo>
                  <a:pt x="3684" y="677"/>
                  <a:pt x="3007" y="0"/>
                  <a:pt x="216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3595333" y="3044078"/>
            <a:ext cx="59794" cy="59826"/>
          </a:xfrm>
          <a:custGeom>
            <a:avLst/>
            <a:gdLst/>
            <a:ahLst/>
            <a:cxnLst/>
            <a:rect l="l" t="t" r="r" b="b"/>
            <a:pathLst>
              <a:path w="3683" h="3685" extrusionOk="0">
                <a:moveTo>
                  <a:pt x="1517" y="0"/>
                </a:moveTo>
                <a:cubicBezTo>
                  <a:pt x="676" y="0"/>
                  <a:pt x="0" y="677"/>
                  <a:pt x="0" y="1517"/>
                </a:cubicBezTo>
                <a:lnTo>
                  <a:pt x="0" y="2167"/>
                </a:lnTo>
                <a:cubicBezTo>
                  <a:pt x="0" y="3008"/>
                  <a:pt x="676" y="3685"/>
                  <a:pt x="1517" y="3685"/>
                </a:cubicBezTo>
                <a:lnTo>
                  <a:pt x="2166" y="3685"/>
                </a:lnTo>
                <a:cubicBezTo>
                  <a:pt x="3007" y="3685"/>
                  <a:pt x="3683" y="3008"/>
                  <a:pt x="3683" y="2167"/>
                </a:cubicBezTo>
                <a:lnTo>
                  <a:pt x="3683" y="1517"/>
                </a:lnTo>
                <a:cubicBezTo>
                  <a:pt x="3683" y="677"/>
                  <a:pt x="3007" y="0"/>
                  <a:pt x="21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3702727" y="3044078"/>
            <a:ext cx="59826" cy="59826"/>
          </a:xfrm>
          <a:custGeom>
            <a:avLst/>
            <a:gdLst/>
            <a:ahLst/>
            <a:cxnLst/>
            <a:rect l="l" t="t" r="r" b="b"/>
            <a:pathLst>
              <a:path w="3685" h="3685" extrusionOk="0">
                <a:moveTo>
                  <a:pt x="1519" y="0"/>
                </a:moveTo>
                <a:cubicBezTo>
                  <a:pt x="679" y="0"/>
                  <a:pt x="0" y="677"/>
                  <a:pt x="0" y="1517"/>
                </a:cubicBezTo>
                <a:lnTo>
                  <a:pt x="0" y="2167"/>
                </a:lnTo>
                <a:cubicBezTo>
                  <a:pt x="0" y="3008"/>
                  <a:pt x="679" y="3685"/>
                  <a:pt x="1519" y="3685"/>
                </a:cubicBezTo>
                <a:lnTo>
                  <a:pt x="2167" y="3685"/>
                </a:lnTo>
                <a:cubicBezTo>
                  <a:pt x="3009" y="3685"/>
                  <a:pt x="3685" y="3008"/>
                  <a:pt x="3685" y="2167"/>
                </a:cubicBezTo>
                <a:lnTo>
                  <a:pt x="3685" y="1517"/>
                </a:lnTo>
                <a:cubicBezTo>
                  <a:pt x="3685" y="677"/>
                  <a:pt x="3009" y="0"/>
                  <a:pt x="216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3928426" y="5052201"/>
            <a:ext cx="549539" cy="24661"/>
          </a:xfrm>
          <a:custGeom>
            <a:avLst/>
            <a:gdLst/>
            <a:ahLst/>
            <a:cxnLst/>
            <a:rect l="l" t="t" r="r" b="b"/>
            <a:pathLst>
              <a:path w="33849" h="1519" extrusionOk="0">
                <a:moveTo>
                  <a:pt x="0" y="0"/>
                </a:moveTo>
                <a:lnTo>
                  <a:pt x="0" y="1518"/>
                </a:lnTo>
                <a:lnTo>
                  <a:pt x="33848" y="1518"/>
                </a:lnTo>
                <a:lnTo>
                  <a:pt x="33848"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2940251" y="5019423"/>
            <a:ext cx="549555" cy="24661"/>
          </a:xfrm>
          <a:custGeom>
            <a:avLst/>
            <a:gdLst/>
            <a:ahLst/>
            <a:cxnLst/>
            <a:rect l="l" t="t" r="r" b="b"/>
            <a:pathLst>
              <a:path w="33850" h="1519" extrusionOk="0">
                <a:moveTo>
                  <a:pt x="1" y="1"/>
                </a:moveTo>
                <a:lnTo>
                  <a:pt x="1" y="1519"/>
                </a:lnTo>
                <a:lnTo>
                  <a:pt x="33849" y="1519"/>
                </a:lnTo>
                <a:lnTo>
                  <a:pt x="33849" y="1"/>
                </a:ln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4416045" y="4460435"/>
            <a:ext cx="530316" cy="616427"/>
          </a:xfrm>
          <a:custGeom>
            <a:avLst/>
            <a:gdLst/>
            <a:ahLst/>
            <a:cxnLst/>
            <a:rect l="l" t="t" r="r" b="b"/>
            <a:pathLst>
              <a:path w="32665" h="37969" extrusionOk="0">
                <a:moveTo>
                  <a:pt x="16333" y="1"/>
                </a:moveTo>
                <a:lnTo>
                  <a:pt x="0" y="11718"/>
                </a:lnTo>
                <a:lnTo>
                  <a:pt x="0" y="37968"/>
                </a:lnTo>
                <a:lnTo>
                  <a:pt x="32665" y="37968"/>
                </a:lnTo>
                <a:lnTo>
                  <a:pt x="32665" y="11718"/>
                </a:lnTo>
                <a:lnTo>
                  <a:pt x="163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4416045" y="5044766"/>
            <a:ext cx="530316" cy="32097"/>
          </a:xfrm>
          <a:custGeom>
            <a:avLst/>
            <a:gdLst/>
            <a:ahLst/>
            <a:cxnLst/>
            <a:rect l="l" t="t" r="r" b="b"/>
            <a:pathLst>
              <a:path w="32665" h="1977" extrusionOk="0">
                <a:moveTo>
                  <a:pt x="0" y="0"/>
                </a:moveTo>
                <a:lnTo>
                  <a:pt x="0" y="1976"/>
                </a:lnTo>
                <a:lnTo>
                  <a:pt x="32665" y="1976"/>
                </a:lnTo>
                <a:lnTo>
                  <a:pt x="32665" y="0"/>
                </a:lnTo>
                <a:close/>
              </a:path>
            </a:pathLst>
          </a:custGeom>
          <a:solidFill>
            <a:srgbClr val="E2A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4603510" y="4812118"/>
            <a:ext cx="155401" cy="264744"/>
          </a:xfrm>
          <a:custGeom>
            <a:avLst/>
            <a:gdLst/>
            <a:ahLst/>
            <a:cxnLst/>
            <a:rect l="l" t="t" r="r" b="b"/>
            <a:pathLst>
              <a:path w="9572" h="16307" extrusionOk="0">
                <a:moveTo>
                  <a:pt x="3082" y="0"/>
                </a:moveTo>
                <a:cubicBezTo>
                  <a:pt x="1381" y="0"/>
                  <a:pt x="0" y="1381"/>
                  <a:pt x="0" y="3083"/>
                </a:cubicBezTo>
                <a:lnTo>
                  <a:pt x="0" y="16306"/>
                </a:lnTo>
                <a:lnTo>
                  <a:pt x="9571" y="16306"/>
                </a:lnTo>
                <a:lnTo>
                  <a:pt x="9569" y="3083"/>
                </a:lnTo>
                <a:cubicBezTo>
                  <a:pt x="9569" y="1381"/>
                  <a:pt x="8188" y="0"/>
                  <a:pt x="648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4346835" y="4446636"/>
            <a:ext cx="665180" cy="269501"/>
          </a:xfrm>
          <a:custGeom>
            <a:avLst/>
            <a:gdLst/>
            <a:ahLst/>
            <a:cxnLst/>
            <a:rect l="l" t="t" r="r" b="b"/>
            <a:pathLst>
              <a:path w="40972" h="16600" extrusionOk="0">
                <a:moveTo>
                  <a:pt x="20603" y="1"/>
                </a:moveTo>
                <a:cubicBezTo>
                  <a:pt x="20077" y="1"/>
                  <a:pt x="19551" y="167"/>
                  <a:pt x="19107" y="498"/>
                </a:cubicBezTo>
                <a:lnTo>
                  <a:pt x="570" y="14483"/>
                </a:lnTo>
                <a:cubicBezTo>
                  <a:pt x="165" y="14787"/>
                  <a:pt x="1" y="15316"/>
                  <a:pt x="163" y="15797"/>
                </a:cubicBezTo>
                <a:cubicBezTo>
                  <a:pt x="323" y="16276"/>
                  <a:pt x="772" y="16600"/>
                  <a:pt x="1280" y="16600"/>
                </a:cubicBezTo>
                <a:cubicBezTo>
                  <a:pt x="1535" y="16600"/>
                  <a:pt x="1783" y="16515"/>
                  <a:pt x="1988" y="16362"/>
                </a:cubicBezTo>
                <a:lnTo>
                  <a:pt x="20525" y="2376"/>
                </a:lnTo>
                <a:cubicBezTo>
                  <a:pt x="20548" y="2358"/>
                  <a:pt x="20575" y="2349"/>
                  <a:pt x="20603" y="2349"/>
                </a:cubicBezTo>
                <a:cubicBezTo>
                  <a:pt x="20630" y="2349"/>
                  <a:pt x="20657" y="2358"/>
                  <a:pt x="20680" y="2376"/>
                </a:cubicBezTo>
                <a:lnTo>
                  <a:pt x="38941" y="15841"/>
                </a:lnTo>
                <a:cubicBezTo>
                  <a:pt x="39151" y="15996"/>
                  <a:pt x="39396" y="16071"/>
                  <a:pt x="39639" y="16071"/>
                </a:cubicBezTo>
                <a:cubicBezTo>
                  <a:pt x="40000" y="16071"/>
                  <a:pt x="40356" y="15905"/>
                  <a:pt x="40586" y="15592"/>
                </a:cubicBezTo>
                <a:cubicBezTo>
                  <a:pt x="40972" y="15069"/>
                  <a:pt x="40861" y="14333"/>
                  <a:pt x="40338" y="13947"/>
                </a:cubicBezTo>
                <a:lnTo>
                  <a:pt x="22079" y="482"/>
                </a:lnTo>
                <a:cubicBezTo>
                  <a:pt x="21639" y="161"/>
                  <a:pt x="21121" y="1"/>
                  <a:pt x="206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4632668" y="4616535"/>
            <a:ext cx="93530" cy="89974"/>
          </a:xfrm>
          <a:custGeom>
            <a:avLst/>
            <a:gdLst/>
            <a:ahLst/>
            <a:cxnLst/>
            <a:rect l="l" t="t" r="r" b="b"/>
            <a:pathLst>
              <a:path w="5761" h="5542" extrusionOk="0">
                <a:moveTo>
                  <a:pt x="2990" y="0"/>
                </a:moveTo>
                <a:cubicBezTo>
                  <a:pt x="1868" y="0"/>
                  <a:pt x="858" y="675"/>
                  <a:pt x="429" y="1711"/>
                </a:cubicBezTo>
                <a:cubicBezTo>
                  <a:pt x="1" y="2746"/>
                  <a:pt x="237" y="3937"/>
                  <a:pt x="1029" y="4729"/>
                </a:cubicBezTo>
                <a:cubicBezTo>
                  <a:pt x="1559" y="5259"/>
                  <a:pt x="2268" y="5541"/>
                  <a:pt x="2990" y="5541"/>
                </a:cubicBezTo>
                <a:cubicBezTo>
                  <a:pt x="3347" y="5541"/>
                  <a:pt x="3707" y="5472"/>
                  <a:pt x="4050" y="5330"/>
                </a:cubicBezTo>
                <a:cubicBezTo>
                  <a:pt x="5086" y="4902"/>
                  <a:pt x="5760" y="3891"/>
                  <a:pt x="5760" y="2771"/>
                </a:cubicBezTo>
                <a:cubicBezTo>
                  <a:pt x="5760" y="1240"/>
                  <a:pt x="4520" y="0"/>
                  <a:pt x="2990"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4521523" y="4877659"/>
            <a:ext cx="68983" cy="130432"/>
          </a:xfrm>
          <a:custGeom>
            <a:avLst/>
            <a:gdLst/>
            <a:ahLst/>
            <a:cxnLst/>
            <a:rect l="l" t="t" r="r" b="b"/>
            <a:pathLst>
              <a:path w="4249" h="8034" extrusionOk="0">
                <a:moveTo>
                  <a:pt x="2125" y="0"/>
                </a:moveTo>
                <a:cubicBezTo>
                  <a:pt x="980" y="0"/>
                  <a:pt x="52" y="367"/>
                  <a:pt x="6" y="826"/>
                </a:cubicBezTo>
                <a:lnTo>
                  <a:pt x="1" y="826"/>
                </a:lnTo>
                <a:lnTo>
                  <a:pt x="1" y="8033"/>
                </a:lnTo>
                <a:lnTo>
                  <a:pt x="4249" y="8033"/>
                </a:lnTo>
                <a:lnTo>
                  <a:pt x="4249" y="826"/>
                </a:lnTo>
                <a:lnTo>
                  <a:pt x="4244" y="826"/>
                </a:lnTo>
                <a:cubicBezTo>
                  <a:pt x="4198" y="367"/>
                  <a:pt x="3268" y="0"/>
                  <a:pt x="212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4551672" y="4827817"/>
            <a:ext cx="8669" cy="205633"/>
          </a:xfrm>
          <a:custGeom>
            <a:avLst/>
            <a:gdLst/>
            <a:ahLst/>
            <a:cxnLst/>
            <a:rect l="l" t="t" r="r" b="b"/>
            <a:pathLst>
              <a:path w="534" h="12666" extrusionOk="0">
                <a:moveTo>
                  <a:pt x="0" y="0"/>
                </a:moveTo>
                <a:lnTo>
                  <a:pt x="0" y="12666"/>
                </a:lnTo>
                <a:lnTo>
                  <a:pt x="534" y="12666"/>
                </a:lnTo>
                <a:lnTo>
                  <a:pt x="534"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4521523" y="4906248"/>
            <a:ext cx="68983" cy="6478"/>
          </a:xfrm>
          <a:custGeom>
            <a:avLst/>
            <a:gdLst/>
            <a:ahLst/>
            <a:cxnLst/>
            <a:rect l="l" t="t" r="r" b="b"/>
            <a:pathLst>
              <a:path w="4249" h="399" extrusionOk="0">
                <a:moveTo>
                  <a:pt x="1" y="1"/>
                </a:moveTo>
                <a:lnTo>
                  <a:pt x="1" y="399"/>
                </a:lnTo>
                <a:lnTo>
                  <a:pt x="4249" y="399"/>
                </a:lnTo>
                <a:lnTo>
                  <a:pt x="424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4521523" y="4939644"/>
            <a:ext cx="68983" cy="6478"/>
          </a:xfrm>
          <a:custGeom>
            <a:avLst/>
            <a:gdLst/>
            <a:ahLst/>
            <a:cxnLst/>
            <a:rect l="l" t="t" r="r" b="b"/>
            <a:pathLst>
              <a:path w="4249" h="399" extrusionOk="0">
                <a:moveTo>
                  <a:pt x="1" y="1"/>
                </a:moveTo>
                <a:lnTo>
                  <a:pt x="1" y="399"/>
                </a:lnTo>
                <a:lnTo>
                  <a:pt x="4249" y="399"/>
                </a:lnTo>
                <a:lnTo>
                  <a:pt x="424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0"/>
          <p:cNvSpPr/>
          <p:nvPr/>
        </p:nvSpPr>
        <p:spPr>
          <a:xfrm>
            <a:off x="4521523" y="4973023"/>
            <a:ext cx="68983" cy="6494"/>
          </a:xfrm>
          <a:custGeom>
            <a:avLst/>
            <a:gdLst/>
            <a:ahLst/>
            <a:cxnLst/>
            <a:rect l="l" t="t" r="r" b="b"/>
            <a:pathLst>
              <a:path w="4249" h="400" extrusionOk="0">
                <a:moveTo>
                  <a:pt x="1" y="0"/>
                </a:moveTo>
                <a:lnTo>
                  <a:pt x="1" y="400"/>
                </a:lnTo>
                <a:lnTo>
                  <a:pt x="4249" y="400"/>
                </a:lnTo>
                <a:lnTo>
                  <a:pt x="4249"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0"/>
          <p:cNvSpPr/>
          <p:nvPr/>
        </p:nvSpPr>
        <p:spPr>
          <a:xfrm>
            <a:off x="4521523" y="5006451"/>
            <a:ext cx="68983" cy="6478"/>
          </a:xfrm>
          <a:custGeom>
            <a:avLst/>
            <a:gdLst/>
            <a:ahLst/>
            <a:cxnLst/>
            <a:rect l="l" t="t" r="r" b="b"/>
            <a:pathLst>
              <a:path w="4249" h="399" extrusionOk="0">
                <a:moveTo>
                  <a:pt x="1" y="0"/>
                </a:moveTo>
                <a:lnTo>
                  <a:pt x="1" y="398"/>
                </a:lnTo>
                <a:lnTo>
                  <a:pt x="4249" y="398"/>
                </a:lnTo>
                <a:lnTo>
                  <a:pt x="4249"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4767500" y="4877659"/>
            <a:ext cx="68983" cy="130432"/>
          </a:xfrm>
          <a:custGeom>
            <a:avLst/>
            <a:gdLst/>
            <a:ahLst/>
            <a:cxnLst/>
            <a:rect l="l" t="t" r="r" b="b"/>
            <a:pathLst>
              <a:path w="4249" h="8034" extrusionOk="0">
                <a:moveTo>
                  <a:pt x="2123" y="0"/>
                </a:moveTo>
                <a:cubicBezTo>
                  <a:pt x="979" y="0"/>
                  <a:pt x="49" y="367"/>
                  <a:pt x="4" y="826"/>
                </a:cubicBezTo>
                <a:lnTo>
                  <a:pt x="0" y="826"/>
                </a:lnTo>
                <a:lnTo>
                  <a:pt x="0" y="8033"/>
                </a:lnTo>
                <a:lnTo>
                  <a:pt x="4248" y="8033"/>
                </a:lnTo>
                <a:lnTo>
                  <a:pt x="4248" y="826"/>
                </a:lnTo>
                <a:lnTo>
                  <a:pt x="4243" y="826"/>
                </a:lnTo>
                <a:cubicBezTo>
                  <a:pt x="4196" y="367"/>
                  <a:pt x="3267" y="0"/>
                  <a:pt x="212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4797632" y="4822346"/>
            <a:ext cx="8686" cy="205649"/>
          </a:xfrm>
          <a:custGeom>
            <a:avLst/>
            <a:gdLst/>
            <a:ahLst/>
            <a:cxnLst/>
            <a:rect l="l" t="t" r="r" b="b"/>
            <a:pathLst>
              <a:path w="535" h="12667" extrusionOk="0">
                <a:moveTo>
                  <a:pt x="1" y="1"/>
                </a:moveTo>
                <a:lnTo>
                  <a:pt x="1" y="12666"/>
                </a:lnTo>
                <a:lnTo>
                  <a:pt x="534" y="12666"/>
                </a:lnTo>
                <a:lnTo>
                  <a:pt x="534"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4767500" y="4906248"/>
            <a:ext cx="68950" cy="6478"/>
          </a:xfrm>
          <a:custGeom>
            <a:avLst/>
            <a:gdLst/>
            <a:ahLst/>
            <a:cxnLst/>
            <a:rect l="l" t="t" r="r" b="b"/>
            <a:pathLst>
              <a:path w="4247" h="399" extrusionOk="0">
                <a:moveTo>
                  <a:pt x="0" y="1"/>
                </a:moveTo>
                <a:lnTo>
                  <a:pt x="0" y="399"/>
                </a:lnTo>
                <a:lnTo>
                  <a:pt x="4247" y="399"/>
                </a:lnTo>
                <a:lnTo>
                  <a:pt x="42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4767500" y="4939644"/>
            <a:ext cx="68950" cy="6478"/>
          </a:xfrm>
          <a:custGeom>
            <a:avLst/>
            <a:gdLst/>
            <a:ahLst/>
            <a:cxnLst/>
            <a:rect l="l" t="t" r="r" b="b"/>
            <a:pathLst>
              <a:path w="4247" h="399" extrusionOk="0">
                <a:moveTo>
                  <a:pt x="0" y="1"/>
                </a:moveTo>
                <a:lnTo>
                  <a:pt x="0" y="399"/>
                </a:lnTo>
                <a:lnTo>
                  <a:pt x="4247" y="399"/>
                </a:lnTo>
                <a:lnTo>
                  <a:pt x="42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4767500" y="4973023"/>
            <a:ext cx="68950" cy="6494"/>
          </a:xfrm>
          <a:custGeom>
            <a:avLst/>
            <a:gdLst/>
            <a:ahLst/>
            <a:cxnLst/>
            <a:rect l="l" t="t" r="r" b="b"/>
            <a:pathLst>
              <a:path w="4247" h="400" extrusionOk="0">
                <a:moveTo>
                  <a:pt x="0" y="0"/>
                </a:moveTo>
                <a:lnTo>
                  <a:pt x="0" y="400"/>
                </a:lnTo>
                <a:lnTo>
                  <a:pt x="4247" y="400"/>
                </a:lnTo>
                <a:lnTo>
                  <a:pt x="424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4767500" y="5006451"/>
            <a:ext cx="68950" cy="6478"/>
          </a:xfrm>
          <a:custGeom>
            <a:avLst/>
            <a:gdLst/>
            <a:ahLst/>
            <a:cxnLst/>
            <a:rect l="l" t="t" r="r" b="b"/>
            <a:pathLst>
              <a:path w="4247" h="399" extrusionOk="0">
                <a:moveTo>
                  <a:pt x="0" y="0"/>
                </a:moveTo>
                <a:lnTo>
                  <a:pt x="0" y="398"/>
                </a:lnTo>
                <a:lnTo>
                  <a:pt x="4247" y="398"/>
                </a:lnTo>
                <a:lnTo>
                  <a:pt x="424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5292751" y="5037898"/>
            <a:ext cx="919485" cy="39240"/>
          </a:xfrm>
          <a:custGeom>
            <a:avLst/>
            <a:gdLst/>
            <a:ahLst/>
            <a:cxnLst/>
            <a:rect l="l" t="t" r="r" b="b"/>
            <a:pathLst>
              <a:path w="56636" h="2417" extrusionOk="0">
                <a:moveTo>
                  <a:pt x="0" y="0"/>
                </a:moveTo>
                <a:lnTo>
                  <a:pt x="0" y="2417"/>
                </a:lnTo>
                <a:lnTo>
                  <a:pt x="56636" y="2417"/>
                </a:lnTo>
                <a:lnTo>
                  <a:pt x="56636" y="0"/>
                </a:lnTo>
                <a:close/>
              </a:path>
            </a:pathLst>
          </a:custGeom>
          <a:solidFill>
            <a:srgbClr val="E2A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5110594" y="4441392"/>
            <a:ext cx="439546" cy="635746"/>
          </a:xfrm>
          <a:custGeom>
            <a:avLst/>
            <a:gdLst/>
            <a:ahLst/>
            <a:cxnLst/>
            <a:rect l="l" t="t" r="r" b="b"/>
            <a:pathLst>
              <a:path w="27074" h="39159" extrusionOk="0">
                <a:moveTo>
                  <a:pt x="13536" y="1"/>
                </a:moveTo>
                <a:lnTo>
                  <a:pt x="1" y="12086"/>
                </a:lnTo>
                <a:lnTo>
                  <a:pt x="1" y="39159"/>
                </a:lnTo>
                <a:lnTo>
                  <a:pt x="27073" y="39159"/>
                </a:lnTo>
                <a:lnTo>
                  <a:pt x="27073" y="12086"/>
                </a:lnTo>
                <a:lnTo>
                  <a:pt x="13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5110594" y="5044067"/>
            <a:ext cx="439546" cy="33071"/>
          </a:xfrm>
          <a:custGeom>
            <a:avLst/>
            <a:gdLst/>
            <a:ahLst/>
            <a:cxnLst/>
            <a:rect l="l" t="t" r="r" b="b"/>
            <a:pathLst>
              <a:path w="27074" h="2037" extrusionOk="0">
                <a:moveTo>
                  <a:pt x="1" y="1"/>
                </a:moveTo>
                <a:lnTo>
                  <a:pt x="1" y="2037"/>
                </a:lnTo>
                <a:lnTo>
                  <a:pt x="27073" y="2037"/>
                </a:lnTo>
                <a:lnTo>
                  <a:pt x="27073"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5250231" y="4804114"/>
            <a:ext cx="160288" cy="273024"/>
          </a:xfrm>
          <a:custGeom>
            <a:avLst/>
            <a:gdLst/>
            <a:ahLst/>
            <a:cxnLst/>
            <a:rect l="l" t="t" r="r" b="b"/>
            <a:pathLst>
              <a:path w="9873" h="16817" extrusionOk="0">
                <a:moveTo>
                  <a:pt x="2239" y="0"/>
                </a:moveTo>
                <a:cubicBezTo>
                  <a:pt x="1002" y="0"/>
                  <a:pt x="0" y="1002"/>
                  <a:pt x="0" y="2239"/>
                </a:cubicBezTo>
                <a:lnTo>
                  <a:pt x="0" y="16817"/>
                </a:lnTo>
                <a:lnTo>
                  <a:pt x="9872" y="16817"/>
                </a:lnTo>
                <a:lnTo>
                  <a:pt x="9872" y="2239"/>
                </a:lnTo>
                <a:cubicBezTo>
                  <a:pt x="9872" y="1002"/>
                  <a:pt x="8870" y="0"/>
                  <a:pt x="763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5039939" y="4430255"/>
            <a:ext cx="576602" cy="274274"/>
          </a:xfrm>
          <a:custGeom>
            <a:avLst/>
            <a:gdLst/>
            <a:ahLst/>
            <a:cxnLst/>
            <a:rect l="l" t="t" r="r" b="b"/>
            <a:pathLst>
              <a:path w="35516" h="16894" extrusionOk="0">
                <a:moveTo>
                  <a:pt x="17897" y="0"/>
                </a:moveTo>
                <a:cubicBezTo>
                  <a:pt x="17270" y="0"/>
                  <a:pt x="16644" y="225"/>
                  <a:pt x="16148" y="676"/>
                </a:cubicBezTo>
                <a:lnTo>
                  <a:pt x="483" y="14844"/>
                </a:lnTo>
                <a:cubicBezTo>
                  <a:pt x="122" y="15169"/>
                  <a:pt x="1" y="15686"/>
                  <a:pt x="175" y="16138"/>
                </a:cubicBezTo>
                <a:cubicBezTo>
                  <a:pt x="349" y="16593"/>
                  <a:pt x="786" y="16894"/>
                  <a:pt x="1274" y="16894"/>
                </a:cubicBezTo>
                <a:cubicBezTo>
                  <a:pt x="1565" y="16894"/>
                  <a:pt x="1846" y="16785"/>
                  <a:pt x="2063" y="16587"/>
                </a:cubicBezTo>
                <a:lnTo>
                  <a:pt x="17728" y="2420"/>
                </a:lnTo>
                <a:cubicBezTo>
                  <a:pt x="17776" y="2375"/>
                  <a:pt x="17836" y="2353"/>
                  <a:pt x="17897" y="2353"/>
                </a:cubicBezTo>
                <a:cubicBezTo>
                  <a:pt x="17958" y="2353"/>
                  <a:pt x="18018" y="2375"/>
                  <a:pt x="18066" y="2418"/>
                </a:cubicBezTo>
                <a:lnTo>
                  <a:pt x="33442" y="16052"/>
                </a:lnTo>
                <a:cubicBezTo>
                  <a:pt x="33664" y="16241"/>
                  <a:pt x="33936" y="16334"/>
                  <a:pt x="34207" y="16334"/>
                </a:cubicBezTo>
                <a:cubicBezTo>
                  <a:pt x="34533" y="16334"/>
                  <a:pt x="34856" y="16200"/>
                  <a:pt x="35089" y="15937"/>
                </a:cubicBezTo>
                <a:cubicBezTo>
                  <a:pt x="35515" y="15457"/>
                  <a:pt x="35476" y="14724"/>
                  <a:pt x="35004" y="14291"/>
                </a:cubicBezTo>
                <a:lnTo>
                  <a:pt x="19628" y="658"/>
                </a:lnTo>
                <a:cubicBezTo>
                  <a:pt x="19134" y="219"/>
                  <a:pt x="18515" y="0"/>
                  <a:pt x="17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2608618" y="4982456"/>
            <a:ext cx="4285602" cy="279729"/>
          </a:xfrm>
          <a:custGeom>
            <a:avLst/>
            <a:gdLst/>
            <a:ahLst/>
            <a:cxnLst/>
            <a:rect l="l" t="t" r="r" b="b"/>
            <a:pathLst>
              <a:path w="263973" h="17230" extrusionOk="0">
                <a:moveTo>
                  <a:pt x="11995" y="0"/>
                </a:moveTo>
                <a:cubicBezTo>
                  <a:pt x="5371" y="0"/>
                  <a:pt x="1" y="7715"/>
                  <a:pt x="1" y="17229"/>
                </a:cubicBezTo>
                <a:lnTo>
                  <a:pt x="263972" y="17229"/>
                </a:lnTo>
                <a:cubicBezTo>
                  <a:pt x="263972" y="7715"/>
                  <a:pt x="258602" y="0"/>
                  <a:pt x="251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2249581" y="4283555"/>
            <a:ext cx="499113" cy="646234"/>
          </a:xfrm>
          <a:custGeom>
            <a:avLst/>
            <a:gdLst/>
            <a:ahLst/>
            <a:cxnLst/>
            <a:rect l="l" t="t" r="r" b="b"/>
            <a:pathLst>
              <a:path w="30743" h="39805" extrusionOk="0">
                <a:moveTo>
                  <a:pt x="15545" y="0"/>
                </a:moveTo>
                <a:cubicBezTo>
                  <a:pt x="14946" y="0"/>
                  <a:pt x="14339" y="33"/>
                  <a:pt x="13727" y="99"/>
                </a:cubicBezTo>
                <a:cubicBezTo>
                  <a:pt x="6771" y="851"/>
                  <a:pt x="1243" y="6003"/>
                  <a:pt x="461" y="12465"/>
                </a:cubicBezTo>
                <a:cubicBezTo>
                  <a:pt x="1" y="16273"/>
                  <a:pt x="1172" y="19816"/>
                  <a:pt x="3407" y="22571"/>
                </a:cubicBezTo>
                <a:cubicBezTo>
                  <a:pt x="5174" y="24750"/>
                  <a:pt x="6010" y="27434"/>
                  <a:pt x="5838" y="30155"/>
                </a:cubicBezTo>
                <a:cubicBezTo>
                  <a:pt x="5825" y="30349"/>
                  <a:pt x="5820" y="30543"/>
                  <a:pt x="5822" y="30740"/>
                </a:cubicBezTo>
                <a:cubicBezTo>
                  <a:pt x="5847" y="35714"/>
                  <a:pt x="10162" y="39736"/>
                  <a:pt x="15495" y="39803"/>
                </a:cubicBezTo>
                <a:cubicBezTo>
                  <a:pt x="15538" y="39804"/>
                  <a:pt x="15581" y="39804"/>
                  <a:pt x="15624" y="39804"/>
                </a:cubicBezTo>
                <a:cubicBezTo>
                  <a:pt x="20909" y="39804"/>
                  <a:pt x="25308" y="35836"/>
                  <a:pt x="25430" y="30912"/>
                </a:cubicBezTo>
                <a:cubicBezTo>
                  <a:pt x="25443" y="30462"/>
                  <a:pt x="25418" y="30009"/>
                  <a:pt x="25358" y="29562"/>
                </a:cubicBezTo>
                <a:cubicBezTo>
                  <a:pt x="25036" y="27154"/>
                  <a:pt x="25828" y="24748"/>
                  <a:pt x="27450" y="22848"/>
                </a:cubicBezTo>
                <a:cubicBezTo>
                  <a:pt x="29516" y="20428"/>
                  <a:pt x="30742" y="17363"/>
                  <a:pt x="30725" y="14036"/>
                </a:cubicBezTo>
                <a:cubicBezTo>
                  <a:pt x="30685" y="6271"/>
                  <a:pt x="23895" y="0"/>
                  <a:pt x="15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2403684" y="4532129"/>
            <a:ext cx="199690" cy="609640"/>
          </a:xfrm>
          <a:custGeom>
            <a:avLst/>
            <a:gdLst/>
            <a:ahLst/>
            <a:cxnLst/>
            <a:rect l="l" t="t" r="r" b="b"/>
            <a:pathLst>
              <a:path w="12300" h="37551" extrusionOk="0">
                <a:moveTo>
                  <a:pt x="5994" y="0"/>
                </a:moveTo>
                <a:cubicBezTo>
                  <a:pt x="5993" y="0"/>
                  <a:pt x="5992" y="0"/>
                  <a:pt x="5991" y="0"/>
                </a:cubicBezTo>
                <a:cubicBezTo>
                  <a:pt x="5541" y="2"/>
                  <a:pt x="5179" y="368"/>
                  <a:pt x="5180" y="817"/>
                </a:cubicBezTo>
                <a:lnTo>
                  <a:pt x="5216" y="8213"/>
                </a:lnTo>
                <a:lnTo>
                  <a:pt x="1579" y="3260"/>
                </a:lnTo>
                <a:cubicBezTo>
                  <a:pt x="1419" y="3044"/>
                  <a:pt x="1173" y="2929"/>
                  <a:pt x="923" y="2929"/>
                </a:cubicBezTo>
                <a:cubicBezTo>
                  <a:pt x="755" y="2929"/>
                  <a:pt x="586" y="2981"/>
                  <a:pt x="441" y="3088"/>
                </a:cubicBezTo>
                <a:cubicBezTo>
                  <a:pt x="80" y="3354"/>
                  <a:pt x="0" y="3863"/>
                  <a:pt x="268" y="4224"/>
                </a:cubicBezTo>
                <a:lnTo>
                  <a:pt x="4946" y="10594"/>
                </a:lnTo>
                <a:cubicBezTo>
                  <a:pt x="5020" y="10695"/>
                  <a:pt x="5117" y="10776"/>
                  <a:pt x="5228" y="10834"/>
                </a:cubicBezTo>
                <a:lnTo>
                  <a:pt x="5349" y="36742"/>
                </a:lnTo>
                <a:cubicBezTo>
                  <a:pt x="5351" y="37189"/>
                  <a:pt x="5714" y="37550"/>
                  <a:pt x="6160" y="37550"/>
                </a:cubicBezTo>
                <a:cubicBezTo>
                  <a:pt x="6162" y="37550"/>
                  <a:pt x="6165" y="37550"/>
                  <a:pt x="6167" y="37550"/>
                </a:cubicBezTo>
                <a:cubicBezTo>
                  <a:pt x="6616" y="37549"/>
                  <a:pt x="6977" y="37182"/>
                  <a:pt x="6975" y="36733"/>
                </a:cubicBezTo>
                <a:lnTo>
                  <a:pt x="6884" y="17086"/>
                </a:lnTo>
                <a:lnTo>
                  <a:pt x="12039" y="10897"/>
                </a:lnTo>
                <a:cubicBezTo>
                  <a:pt x="12299" y="10550"/>
                  <a:pt x="12243" y="10060"/>
                  <a:pt x="11908" y="9782"/>
                </a:cubicBezTo>
                <a:cubicBezTo>
                  <a:pt x="11757" y="9656"/>
                  <a:pt x="11572" y="9593"/>
                  <a:pt x="11388" y="9593"/>
                </a:cubicBezTo>
                <a:cubicBezTo>
                  <a:pt x="11168" y="9593"/>
                  <a:pt x="10949" y="9682"/>
                  <a:pt x="10788" y="9856"/>
                </a:cubicBezTo>
                <a:lnTo>
                  <a:pt x="6871" y="14559"/>
                </a:lnTo>
                <a:lnTo>
                  <a:pt x="6808" y="808"/>
                </a:lnTo>
                <a:cubicBezTo>
                  <a:pt x="6804" y="360"/>
                  <a:pt x="6441" y="0"/>
                  <a:pt x="599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2549052" y="3946062"/>
            <a:ext cx="603098" cy="781033"/>
          </a:xfrm>
          <a:custGeom>
            <a:avLst/>
            <a:gdLst/>
            <a:ahLst/>
            <a:cxnLst/>
            <a:rect l="l" t="t" r="r" b="b"/>
            <a:pathLst>
              <a:path w="37148" h="48108" extrusionOk="0">
                <a:moveTo>
                  <a:pt x="18346" y="1"/>
                </a:moveTo>
                <a:cubicBezTo>
                  <a:pt x="8214" y="1"/>
                  <a:pt x="1" y="7630"/>
                  <a:pt x="1" y="17042"/>
                </a:cubicBezTo>
                <a:cubicBezTo>
                  <a:pt x="1" y="21063"/>
                  <a:pt x="1501" y="24760"/>
                  <a:pt x="4011" y="27675"/>
                </a:cubicBezTo>
                <a:cubicBezTo>
                  <a:pt x="5984" y="29965"/>
                  <a:pt x="6958" y="32869"/>
                  <a:pt x="6581" y="35780"/>
                </a:cubicBezTo>
                <a:cubicBezTo>
                  <a:pt x="6512" y="36321"/>
                  <a:pt x="6486" y="36869"/>
                  <a:pt x="6502" y="37415"/>
                </a:cubicBezTo>
                <a:cubicBezTo>
                  <a:pt x="6681" y="43345"/>
                  <a:pt x="11991" y="48107"/>
                  <a:pt x="18356" y="48107"/>
                </a:cubicBezTo>
                <a:cubicBezTo>
                  <a:pt x="18425" y="48107"/>
                  <a:pt x="18495" y="48107"/>
                  <a:pt x="18565" y="48106"/>
                </a:cubicBezTo>
                <a:cubicBezTo>
                  <a:pt x="25011" y="47998"/>
                  <a:pt x="30201" y="43112"/>
                  <a:pt x="30201" y="37099"/>
                </a:cubicBezTo>
                <a:cubicBezTo>
                  <a:pt x="30201" y="36862"/>
                  <a:pt x="30193" y="36627"/>
                  <a:pt x="30177" y="36393"/>
                </a:cubicBezTo>
                <a:cubicBezTo>
                  <a:pt x="29951" y="33105"/>
                  <a:pt x="30948" y="29859"/>
                  <a:pt x="33069" y="27217"/>
                </a:cubicBezTo>
                <a:cubicBezTo>
                  <a:pt x="35753" y="23872"/>
                  <a:pt x="37148" y="19585"/>
                  <a:pt x="36567" y="14985"/>
                </a:cubicBezTo>
                <a:cubicBezTo>
                  <a:pt x="35584" y="7181"/>
                  <a:pt x="28870" y="983"/>
                  <a:pt x="20460" y="111"/>
                </a:cubicBezTo>
                <a:cubicBezTo>
                  <a:pt x="19747" y="37"/>
                  <a:pt x="19042" y="1"/>
                  <a:pt x="18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2730770" y="4244835"/>
            <a:ext cx="235667" cy="896935"/>
          </a:xfrm>
          <a:custGeom>
            <a:avLst/>
            <a:gdLst/>
            <a:ahLst/>
            <a:cxnLst/>
            <a:rect l="l" t="t" r="r" b="b"/>
            <a:pathLst>
              <a:path w="14516" h="55247" extrusionOk="0">
                <a:moveTo>
                  <a:pt x="7243" y="0"/>
                </a:moveTo>
                <a:cubicBezTo>
                  <a:pt x="6873" y="0"/>
                  <a:pt x="6572" y="302"/>
                  <a:pt x="6572" y="672"/>
                </a:cubicBezTo>
                <a:lnTo>
                  <a:pt x="6572" y="10540"/>
                </a:lnTo>
                <a:lnTo>
                  <a:pt x="1663" y="3789"/>
                </a:lnTo>
                <a:cubicBezTo>
                  <a:pt x="1532" y="3609"/>
                  <a:pt x="1327" y="3513"/>
                  <a:pt x="1119" y="3513"/>
                </a:cubicBezTo>
                <a:cubicBezTo>
                  <a:pt x="982" y="3513"/>
                  <a:pt x="844" y="3554"/>
                  <a:pt x="725" y="3641"/>
                </a:cubicBezTo>
                <a:cubicBezTo>
                  <a:pt x="425" y="3859"/>
                  <a:pt x="358" y="4279"/>
                  <a:pt x="577" y="4578"/>
                </a:cubicBezTo>
                <a:lnTo>
                  <a:pt x="6195" y="12305"/>
                </a:lnTo>
                <a:cubicBezTo>
                  <a:pt x="6289" y="12430"/>
                  <a:pt x="6421" y="12518"/>
                  <a:pt x="6572" y="12555"/>
                </a:cubicBezTo>
                <a:lnTo>
                  <a:pt x="6572" y="18145"/>
                </a:lnTo>
                <a:lnTo>
                  <a:pt x="1262" y="11829"/>
                </a:lnTo>
                <a:cubicBezTo>
                  <a:pt x="1129" y="11674"/>
                  <a:pt x="941" y="11595"/>
                  <a:pt x="752" y="11595"/>
                </a:cubicBezTo>
                <a:cubicBezTo>
                  <a:pt x="599" y="11595"/>
                  <a:pt x="445" y="11646"/>
                  <a:pt x="320" y="11752"/>
                </a:cubicBezTo>
                <a:cubicBezTo>
                  <a:pt x="40" y="11990"/>
                  <a:pt x="1" y="12409"/>
                  <a:pt x="233" y="12692"/>
                </a:cubicBezTo>
                <a:lnTo>
                  <a:pt x="6572" y="20231"/>
                </a:lnTo>
                <a:lnTo>
                  <a:pt x="6572" y="54575"/>
                </a:lnTo>
                <a:cubicBezTo>
                  <a:pt x="6572" y="54947"/>
                  <a:pt x="6873" y="55246"/>
                  <a:pt x="7245" y="55246"/>
                </a:cubicBezTo>
                <a:lnTo>
                  <a:pt x="7266" y="55246"/>
                </a:lnTo>
                <a:cubicBezTo>
                  <a:pt x="7636" y="55246"/>
                  <a:pt x="7937" y="54947"/>
                  <a:pt x="7937" y="54575"/>
                </a:cubicBezTo>
                <a:lnTo>
                  <a:pt x="7937" y="20231"/>
                </a:lnTo>
                <a:lnTo>
                  <a:pt x="14276" y="12692"/>
                </a:lnTo>
                <a:cubicBezTo>
                  <a:pt x="14515" y="12409"/>
                  <a:pt x="14478" y="11986"/>
                  <a:pt x="14195" y="11746"/>
                </a:cubicBezTo>
                <a:cubicBezTo>
                  <a:pt x="14069" y="11640"/>
                  <a:pt x="13916" y="11588"/>
                  <a:pt x="13763" y="11588"/>
                </a:cubicBezTo>
                <a:cubicBezTo>
                  <a:pt x="13571" y="11588"/>
                  <a:pt x="13381" y="11670"/>
                  <a:pt x="13247" y="11829"/>
                </a:cubicBezTo>
                <a:lnTo>
                  <a:pt x="7937" y="18145"/>
                </a:lnTo>
                <a:lnTo>
                  <a:pt x="7937" y="12555"/>
                </a:lnTo>
                <a:cubicBezTo>
                  <a:pt x="8087" y="12518"/>
                  <a:pt x="8221" y="12430"/>
                  <a:pt x="8312" y="12305"/>
                </a:cubicBezTo>
                <a:lnTo>
                  <a:pt x="13932" y="4578"/>
                </a:lnTo>
                <a:cubicBezTo>
                  <a:pt x="14146" y="4279"/>
                  <a:pt x="14077" y="3863"/>
                  <a:pt x="13779" y="3646"/>
                </a:cubicBezTo>
                <a:cubicBezTo>
                  <a:pt x="13660" y="3560"/>
                  <a:pt x="13522" y="3518"/>
                  <a:pt x="13385" y="3518"/>
                </a:cubicBezTo>
                <a:cubicBezTo>
                  <a:pt x="13180" y="3518"/>
                  <a:pt x="12978" y="3612"/>
                  <a:pt x="12846" y="3789"/>
                </a:cubicBezTo>
                <a:lnTo>
                  <a:pt x="7937" y="10540"/>
                </a:lnTo>
                <a:lnTo>
                  <a:pt x="7937" y="672"/>
                </a:lnTo>
                <a:cubicBezTo>
                  <a:pt x="7937" y="302"/>
                  <a:pt x="7636" y="0"/>
                  <a:pt x="72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2723254" y="5155943"/>
            <a:ext cx="3958044" cy="212467"/>
          </a:xfrm>
          <a:custGeom>
            <a:avLst/>
            <a:gdLst/>
            <a:ahLst/>
            <a:cxnLst/>
            <a:rect l="l" t="t" r="r" b="b"/>
            <a:pathLst>
              <a:path w="243797" h="13087" extrusionOk="0">
                <a:moveTo>
                  <a:pt x="8414" y="0"/>
                </a:moveTo>
                <a:cubicBezTo>
                  <a:pt x="3768" y="0"/>
                  <a:pt x="1" y="5860"/>
                  <a:pt x="1" y="13086"/>
                </a:cubicBezTo>
                <a:lnTo>
                  <a:pt x="243797" y="13086"/>
                </a:lnTo>
                <a:cubicBezTo>
                  <a:pt x="243797" y="5860"/>
                  <a:pt x="240029" y="0"/>
                  <a:pt x="235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0"/>
          <p:cNvSpPr/>
          <p:nvPr/>
        </p:nvSpPr>
        <p:spPr>
          <a:xfrm>
            <a:off x="3252515" y="4475842"/>
            <a:ext cx="393618" cy="509665"/>
          </a:xfrm>
          <a:custGeom>
            <a:avLst/>
            <a:gdLst/>
            <a:ahLst/>
            <a:cxnLst/>
            <a:rect l="l" t="t" r="r" b="b"/>
            <a:pathLst>
              <a:path w="24245" h="31393" extrusionOk="0">
                <a:moveTo>
                  <a:pt x="12260" y="0"/>
                </a:moveTo>
                <a:cubicBezTo>
                  <a:pt x="11787" y="0"/>
                  <a:pt x="11307" y="26"/>
                  <a:pt x="10823" y="78"/>
                </a:cubicBezTo>
                <a:cubicBezTo>
                  <a:pt x="5339" y="672"/>
                  <a:pt x="979" y="4735"/>
                  <a:pt x="363" y="9831"/>
                </a:cubicBezTo>
                <a:cubicBezTo>
                  <a:pt x="0" y="12834"/>
                  <a:pt x="923" y="15629"/>
                  <a:pt x="2686" y="17802"/>
                </a:cubicBezTo>
                <a:cubicBezTo>
                  <a:pt x="4079" y="19519"/>
                  <a:pt x="4738" y="21636"/>
                  <a:pt x="4602" y="23783"/>
                </a:cubicBezTo>
                <a:cubicBezTo>
                  <a:pt x="4593" y="23935"/>
                  <a:pt x="4588" y="24088"/>
                  <a:pt x="4590" y="24243"/>
                </a:cubicBezTo>
                <a:cubicBezTo>
                  <a:pt x="4609" y="28167"/>
                  <a:pt x="8012" y="31341"/>
                  <a:pt x="12218" y="31392"/>
                </a:cubicBezTo>
                <a:cubicBezTo>
                  <a:pt x="12252" y="31392"/>
                  <a:pt x="12285" y="31393"/>
                  <a:pt x="12319" y="31393"/>
                </a:cubicBezTo>
                <a:cubicBezTo>
                  <a:pt x="16489" y="31393"/>
                  <a:pt x="19958" y="28263"/>
                  <a:pt x="20056" y="24380"/>
                </a:cubicBezTo>
                <a:cubicBezTo>
                  <a:pt x="20065" y="24025"/>
                  <a:pt x="20045" y="23669"/>
                  <a:pt x="19998" y="23315"/>
                </a:cubicBezTo>
                <a:cubicBezTo>
                  <a:pt x="19742" y="21416"/>
                  <a:pt x="20369" y="19519"/>
                  <a:pt x="21648" y="18019"/>
                </a:cubicBezTo>
                <a:cubicBezTo>
                  <a:pt x="23275" y="16109"/>
                  <a:pt x="24244" y="13693"/>
                  <a:pt x="24230" y="11069"/>
                </a:cubicBezTo>
                <a:cubicBezTo>
                  <a:pt x="24199" y="4944"/>
                  <a:pt x="18846" y="0"/>
                  <a:pt x="122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3374001" y="4672059"/>
            <a:ext cx="157885" cy="480832"/>
          </a:xfrm>
          <a:custGeom>
            <a:avLst/>
            <a:gdLst/>
            <a:ahLst/>
            <a:cxnLst/>
            <a:rect l="l" t="t" r="r" b="b"/>
            <a:pathLst>
              <a:path w="9725" h="29617" extrusionOk="0">
                <a:moveTo>
                  <a:pt x="4728" y="1"/>
                </a:moveTo>
                <a:cubicBezTo>
                  <a:pt x="4727" y="1"/>
                  <a:pt x="4726" y="1"/>
                  <a:pt x="4724" y="1"/>
                </a:cubicBezTo>
                <a:cubicBezTo>
                  <a:pt x="4374" y="2"/>
                  <a:pt x="4090" y="284"/>
                  <a:pt x="4087" y="635"/>
                </a:cubicBezTo>
                <a:lnTo>
                  <a:pt x="4115" y="6466"/>
                </a:lnTo>
                <a:lnTo>
                  <a:pt x="1246" y="2562"/>
                </a:lnTo>
                <a:cubicBezTo>
                  <a:pt x="1120" y="2391"/>
                  <a:pt x="926" y="2300"/>
                  <a:pt x="728" y="2300"/>
                </a:cubicBezTo>
                <a:cubicBezTo>
                  <a:pt x="597" y="2300"/>
                  <a:pt x="464" y="2340"/>
                  <a:pt x="349" y="2424"/>
                </a:cubicBezTo>
                <a:cubicBezTo>
                  <a:pt x="64" y="2634"/>
                  <a:pt x="1" y="3035"/>
                  <a:pt x="212" y="3321"/>
                </a:cubicBezTo>
                <a:lnTo>
                  <a:pt x="3902" y="8344"/>
                </a:lnTo>
                <a:cubicBezTo>
                  <a:pt x="3960" y="8423"/>
                  <a:pt x="4036" y="8488"/>
                  <a:pt x="4124" y="8532"/>
                </a:cubicBezTo>
                <a:lnTo>
                  <a:pt x="4219" y="28967"/>
                </a:lnTo>
                <a:cubicBezTo>
                  <a:pt x="4214" y="29323"/>
                  <a:pt x="4503" y="29617"/>
                  <a:pt x="4860" y="29617"/>
                </a:cubicBezTo>
                <a:cubicBezTo>
                  <a:pt x="4861" y="29617"/>
                  <a:pt x="4863" y="29617"/>
                  <a:pt x="4864" y="29617"/>
                </a:cubicBezTo>
                <a:cubicBezTo>
                  <a:pt x="5223" y="29615"/>
                  <a:pt x="5510" y="29319"/>
                  <a:pt x="5501" y="28960"/>
                </a:cubicBezTo>
                <a:lnTo>
                  <a:pt x="5429" y="13466"/>
                </a:lnTo>
                <a:lnTo>
                  <a:pt x="9498" y="8583"/>
                </a:lnTo>
                <a:cubicBezTo>
                  <a:pt x="9725" y="8310"/>
                  <a:pt x="9688" y="7907"/>
                  <a:pt x="9415" y="7680"/>
                </a:cubicBezTo>
                <a:cubicBezTo>
                  <a:pt x="9295" y="7580"/>
                  <a:pt x="9149" y="7531"/>
                  <a:pt x="9004" y="7531"/>
                </a:cubicBezTo>
                <a:cubicBezTo>
                  <a:pt x="8821" y="7531"/>
                  <a:pt x="8638" y="7610"/>
                  <a:pt x="8511" y="7763"/>
                </a:cubicBezTo>
                <a:lnTo>
                  <a:pt x="5420" y="11472"/>
                </a:lnTo>
                <a:lnTo>
                  <a:pt x="5369" y="628"/>
                </a:lnTo>
                <a:cubicBezTo>
                  <a:pt x="5360" y="278"/>
                  <a:pt x="5077" y="1"/>
                  <a:pt x="472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0"/>
          <p:cNvSpPr/>
          <p:nvPr/>
        </p:nvSpPr>
        <p:spPr>
          <a:xfrm>
            <a:off x="4918015" y="4500341"/>
            <a:ext cx="376084" cy="486969"/>
          </a:xfrm>
          <a:custGeom>
            <a:avLst/>
            <a:gdLst/>
            <a:ahLst/>
            <a:cxnLst/>
            <a:rect l="l" t="t" r="r" b="b"/>
            <a:pathLst>
              <a:path w="23165" h="29995" extrusionOk="0">
                <a:moveTo>
                  <a:pt x="11452" y="1"/>
                </a:moveTo>
                <a:cubicBezTo>
                  <a:pt x="5159" y="1"/>
                  <a:pt x="44" y="4724"/>
                  <a:pt x="15" y="10576"/>
                </a:cubicBezTo>
                <a:cubicBezTo>
                  <a:pt x="1" y="13084"/>
                  <a:pt x="925" y="15393"/>
                  <a:pt x="2480" y="17216"/>
                </a:cubicBezTo>
                <a:cubicBezTo>
                  <a:pt x="3703" y="18650"/>
                  <a:pt x="4302" y="20462"/>
                  <a:pt x="4059" y="22276"/>
                </a:cubicBezTo>
                <a:cubicBezTo>
                  <a:pt x="4013" y="22614"/>
                  <a:pt x="3993" y="22954"/>
                  <a:pt x="4002" y="23296"/>
                </a:cubicBezTo>
                <a:cubicBezTo>
                  <a:pt x="4097" y="27003"/>
                  <a:pt x="7411" y="29995"/>
                  <a:pt x="11392" y="29995"/>
                </a:cubicBezTo>
                <a:cubicBezTo>
                  <a:pt x="11424" y="29995"/>
                  <a:pt x="11457" y="29994"/>
                  <a:pt x="11489" y="29994"/>
                </a:cubicBezTo>
                <a:cubicBezTo>
                  <a:pt x="15509" y="29945"/>
                  <a:pt x="18760" y="26912"/>
                  <a:pt x="18779" y="23164"/>
                </a:cubicBezTo>
                <a:cubicBezTo>
                  <a:pt x="18779" y="23016"/>
                  <a:pt x="18776" y="22870"/>
                  <a:pt x="18767" y="22723"/>
                </a:cubicBezTo>
                <a:cubicBezTo>
                  <a:pt x="18637" y="20672"/>
                  <a:pt x="19267" y="18650"/>
                  <a:pt x="20599" y="17008"/>
                </a:cubicBezTo>
                <a:cubicBezTo>
                  <a:pt x="22283" y="14932"/>
                  <a:pt x="23165" y="12262"/>
                  <a:pt x="22820" y="9392"/>
                </a:cubicBezTo>
                <a:cubicBezTo>
                  <a:pt x="22230" y="4524"/>
                  <a:pt x="18064" y="641"/>
                  <a:pt x="12824" y="75"/>
                </a:cubicBezTo>
                <a:cubicBezTo>
                  <a:pt x="12362" y="25"/>
                  <a:pt x="11904" y="1"/>
                  <a:pt x="1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0"/>
          <p:cNvSpPr/>
          <p:nvPr/>
        </p:nvSpPr>
        <p:spPr>
          <a:xfrm>
            <a:off x="5027097" y="4687482"/>
            <a:ext cx="150888" cy="459743"/>
          </a:xfrm>
          <a:custGeom>
            <a:avLst/>
            <a:gdLst/>
            <a:ahLst/>
            <a:cxnLst/>
            <a:rect l="l" t="t" r="r" b="b"/>
            <a:pathLst>
              <a:path w="9294" h="28318" extrusionOk="0">
                <a:moveTo>
                  <a:pt x="4778" y="0"/>
                </a:moveTo>
                <a:cubicBezTo>
                  <a:pt x="4436" y="0"/>
                  <a:pt x="4159" y="279"/>
                  <a:pt x="4165" y="622"/>
                </a:cubicBezTo>
                <a:lnTo>
                  <a:pt x="4115" y="10982"/>
                </a:lnTo>
                <a:lnTo>
                  <a:pt x="1163" y="7438"/>
                </a:lnTo>
                <a:cubicBezTo>
                  <a:pt x="1042" y="7288"/>
                  <a:pt x="866" y="7211"/>
                  <a:pt x="688" y="7211"/>
                </a:cubicBezTo>
                <a:cubicBezTo>
                  <a:pt x="549" y="7211"/>
                  <a:pt x="410" y="7258"/>
                  <a:pt x="295" y="7353"/>
                </a:cubicBezTo>
                <a:cubicBezTo>
                  <a:pt x="33" y="7572"/>
                  <a:pt x="1" y="7963"/>
                  <a:pt x="221" y="8222"/>
                </a:cubicBezTo>
                <a:lnTo>
                  <a:pt x="4106" y="12886"/>
                </a:lnTo>
                <a:lnTo>
                  <a:pt x="4038" y="27691"/>
                </a:lnTo>
                <a:cubicBezTo>
                  <a:pt x="4029" y="28034"/>
                  <a:pt x="4304" y="28316"/>
                  <a:pt x="4647" y="28318"/>
                </a:cubicBezTo>
                <a:cubicBezTo>
                  <a:pt x="4648" y="28318"/>
                  <a:pt x="4649" y="28318"/>
                  <a:pt x="4650" y="28318"/>
                </a:cubicBezTo>
                <a:cubicBezTo>
                  <a:pt x="4992" y="28318"/>
                  <a:pt x="5267" y="28038"/>
                  <a:pt x="5264" y="27698"/>
                </a:cubicBezTo>
                <a:lnTo>
                  <a:pt x="5355" y="8174"/>
                </a:lnTo>
                <a:cubicBezTo>
                  <a:pt x="5438" y="8132"/>
                  <a:pt x="5510" y="8070"/>
                  <a:pt x="5566" y="7994"/>
                </a:cubicBezTo>
                <a:lnTo>
                  <a:pt x="9093" y="3195"/>
                </a:lnTo>
                <a:cubicBezTo>
                  <a:pt x="9293" y="2922"/>
                  <a:pt x="9235" y="2538"/>
                  <a:pt x="8962" y="2337"/>
                </a:cubicBezTo>
                <a:cubicBezTo>
                  <a:pt x="8853" y="2257"/>
                  <a:pt x="8726" y="2218"/>
                  <a:pt x="8601" y="2218"/>
                </a:cubicBezTo>
                <a:cubicBezTo>
                  <a:pt x="8412" y="2218"/>
                  <a:pt x="8226" y="2305"/>
                  <a:pt x="8106" y="2469"/>
                </a:cubicBezTo>
                <a:lnTo>
                  <a:pt x="5364" y="6202"/>
                </a:lnTo>
                <a:lnTo>
                  <a:pt x="5364" y="6202"/>
                </a:lnTo>
                <a:lnTo>
                  <a:pt x="5390" y="627"/>
                </a:lnTo>
                <a:cubicBezTo>
                  <a:pt x="5397" y="284"/>
                  <a:pt x="5123" y="2"/>
                  <a:pt x="4781" y="0"/>
                </a:cubicBezTo>
                <a:cubicBezTo>
                  <a:pt x="4780" y="0"/>
                  <a:pt x="4779" y="0"/>
                  <a:pt x="47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4684653" y="4697905"/>
            <a:ext cx="261237" cy="338208"/>
          </a:xfrm>
          <a:custGeom>
            <a:avLst/>
            <a:gdLst/>
            <a:ahLst/>
            <a:cxnLst/>
            <a:rect l="l" t="t" r="r" b="b"/>
            <a:pathLst>
              <a:path w="16091" h="20832" extrusionOk="0">
                <a:moveTo>
                  <a:pt x="8136" y="0"/>
                </a:moveTo>
                <a:cubicBezTo>
                  <a:pt x="7823" y="0"/>
                  <a:pt x="7506" y="17"/>
                  <a:pt x="7185" y="52"/>
                </a:cubicBezTo>
                <a:cubicBezTo>
                  <a:pt x="3546" y="447"/>
                  <a:pt x="652" y="3143"/>
                  <a:pt x="244" y="6525"/>
                </a:cubicBezTo>
                <a:cubicBezTo>
                  <a:pt x="1" y="8517"/>
                  <a:pt x="615" y="10371"/>
                  <a:pt x="1785" y="11814"/>
                </a:cubicBezTo>
                <a:cubicBezTo>
                  <a:pt x="2696" y="12929"/>
                  <a:pt x="3150" y="14347"/>
                  <a:pt x="3057" y="15782"/>
                </a:cubicBezTo>
                <a:cubicBezTo>
                  <a:pt x="3051" y="15882"/>
                  <a:pt x="3048" y="15984"/>
                  <a:pt x="3048" y="16087"/>
                </a:cubicBezTo>
                <a:cubicBezTo>
                  <a:pt x="3062" y="18692"/>
                  <a:pt x="5320" y="20796"/>
                  <a:pt x="8110" y="20832"/>
                </a:cubicBezTo>
                <a:cubicBezTo>
                  <a:pt x="8132" y="20832"/>
                  <a:pt x="8154" y="20832"/>
                  <a:pt x="8176" y="20832"/>
                </a:cubicBezTo>
                <a:cubicBezTo>
                  <a:pt x="10943" y="20832"/>
                  <a:pt x="13244" y="18754"/>
                  <a:pt x="13311" y="16178"/>
                </a:cubicBezTo>
                <a:cubicBezTo>
                  <a:pt x="13316" y="15942"/>
                  <a:pt x="13304" y="15706"/>
                  <a:pt x="13272" y="15472"/>
                </a:cubicBezTo>
                <a:cubicBezTo>
                  <a:pt x="13103" y="14211"/>
                  <a:pt x="13519" y="12953"/>
                  <a:pt x="14368" y="11956"/>
                </a:cubicBezTo>
                <a:cubicBezTo>
                  <a:pt x="15449" y="10690"/>
                  <a:pt x="16090" y="9087"/>
                  <a:pt x="16081" y="7345"/>
                </a:cubicBezTo>
                <a:cubicBezTo>
                  <a:pt x="16062" y="3281"/>
                  <a:pt x="12507" y="0"/>
                  <a:pt x="8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4765324" y="4827980"/>
            <a:ext cx="104732" cy="319050"/>
          </a:xfrm>
          <a:custGeom>
            <a:avLst/>
            <a:gdLst/>
            <a:ahLst/>
            <a:cxnLst/>
            <a:rect l="l" t="t" r="r" b="b"/>
            <a:pathLst>
              <a:path w="6451" h="19652" extrusionOk="0">
                <a:moveTo>
                  <a:pt x="3134" y="1"/>
                </a:moveTo>
                <a:cubicBezTo>
                  <a:pt x="2899" y="3"/>
                  <a:pt x="2709" y="195"/>
                  <a:pt x="2711" y="429"/>
                </a:cubicBezTo>
                <a:lnTo>
                  <a:pt x="2729" y="4300"/>
                </a:lnTo>
                <a:lnTo>
                  <a:pt x="825" y="1708"/>
                </a:lnTo>
                <a:cubicBezTo>
                  <a:pt x="741" y="1595"/>
                  <a:pt x="613" y="1535"/>
                  <a:pt x="482" y="1535"/>
                </a:cubicBezTo>
                <a:cubicBezTo>
                  <a:pt x="395" y="1535"/>
                  <a:pt x="307" y="1562"/>
                  <a:pt x="231" y="1618"/>
                </a:cubicBezTo>
                <a:cubicBezTo>
                  <a:pt x="41" y="1755"/>
                  <a:pt x="0" y="2023"/>
                  <a:pt x="139" y="2211"/>
                </a:cubicBezTo>
                <a:lnTo>
                  <a:pt x="2588" y="5545"/>
                </a:lnTo>
                <a:cubicBezTo>
                  <a:pt x="2626" y="5597"/>
                  <a:pt x="2677" y="5641"/>
                  <a:pt x="2736" y="5671"/>
                </a:cubicBezTo>
                <a:lnTo>
                  <a:pt x="2799" y="19229"/>
                </a:lnTo>
                <a:cubicBezTo>
                  <a:pt x="2801" y="19462"/>
                  <a:pt x="2989" y="19652"/>
                  <a:pt x="3224" y="19652"/>
                </a:cubicBezTo>
                <a:cubicBezTo>
                  <a:pt x="3225" y="19652"/>
                  <a:pt x="3226" y="19652"/>
                  <a:pt x="3227" y="19652"/>
                </a:cubicBezTo>
                <a:cubicBezTo>
                  <a:pt x="3461" y="19652"/>
                  <a:pt x="3651" y="19460"/>
                  <a:pt x="3650" y="19225"/>
                </a:cubicBezTo>
                <a:lnTo>
                  <a:pt x="3602" y="8943"/>
                </a:lnTo>
                <a:lnTo>
                  <a:pt x="6300" y="5704"/>
                </a:lnTo>
                <a:cubicBezTo>
                  <a:pt x="6450" y="5523"/>
                  <a:pt x="6425" y="5255"/>
                  <a:pt x="6246" y="5105"/>
                </a:cubicBezTo>
                <a:cubicBezTo>
                  <a:pt x="6166" y="5038"/>
                  <a:pt x="6069" y="5006"/>
                  <a:pt x="5973" y="5006"/>
                </a:cubicBezTo>
                <a:cubicBezTo>
                  <a:pt x="5851" y="5006"/>
                  <a:pt x="5730" y="5058"/>
                  <a:pt x="5645" y="5160"/>
                </a:cubicBezTo>
                <a:lnTo>
                  <a:pt x="3595" y="7620"/>
                </a:lnTo>
                <a:lnTo>
                  <a:pt x="3562" y="425"/>
                </a:lnTo>
                <a:cubicBezTo>
                  <a:pt x="3560" y="189"/>
                  <a:pt x="3370" y="1"/>
                  <a:pt x="313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3468960" y="4579730"/>
            <a:ext cx="333240" cy="431429"/>
          </a:xfrm>
          <a:custGeom>
            <a:avLst/>
            <a:gdLst/>
            <a:ahLst/>
            <a:cxnLst/>
            <a:rect l="l" t="t" r="r" b="b"/>
            <a:pathLst>
              <a:path w="20526" h="26574" extrusionOk="0">
                <a:moveTo>
                  <a:pt x="10378" y="0"/>
                </a:moveTo>
                <a:cubicBezTo>
                  <a:pt x="9979" y="0"/>
                  <a:pt x="9574" y="22"/>
                  <a:pt x="9165" y="66"/>
                </a:cubicBezTo>
                <a:cubicBezTo>
                  <a:pt x="4522" y="568"/>
                  <a:pt x="831" y="4007"/>
                  <a:pt x="309" y="8321"/>
                </a:cubicBezTo>
                <a:cubicBezTo>
                  <a:pt x="1" y="10864"/>
                  <a:pt x="783" y="13228"/>
                  <a:pt x="2275" y="15068"/>
                </a:cubicBezTo>
                <a:cubicBezTo>
                  <a:pt x="3455" y="16523"/>
                  <a:pt x="4013" y="18316"/>
                  <a:pt x="3899" y="20132"/>
                </a:cubicBezTo>
                <a:cubicBezTo>
                  <a:pt x="3892" y="20262"/>
                  <a:pt x="3886" y="20391"/>
                  <a:pt x="3886" y="20523"/>
                </a:cubicBezTo>
                <a:cubicBezTo>
                  <a:pt x="3904" y="23843"/>
                  <a:pt x="6784" y="26529"/>
                  <a:pt x="10345" y="26573"/>
                </a:cubicBezTo>
                <a:cubicBezTo>
                  <a:pt x="10374" y="26573"/>
                  <a:pt x="10403" y="26573"/>
                  <a:pt x="10432" y="26573"/>
                </a:cubicBezTo>
                <a:cubicBezTo>
                  <a:pt x="13960" y="26573"/>
                  <a:pt x="16896" y="23923"/>
                  <a:pt x="16980" y="20639"/>
                </a:cubicBezTo>
                <a:cubicBezTo>
                  <a:pt x="16987" y="20336"/>
                  <a:pt x="16971" y="20035"/>
                  <a:pt x="16930" y="19736"/>
                </a:cubicBezTo>
                <a:cubicBezTo>
                  <a:pt x="16715" y="18129"/>
                  <a:pt x="17244" y="16523"/>
                  <a:pt x="18327" y="15251"/>
                </a:cubicBezTo>
                <a:cubicBezTo>
                  <a:pt x="19706" y="13636"/>
                  <a:pt x="20525" y="11590"/>
                  <a:pt x="20513" y="9369"/>
                </a:cubicBezTo>
                <a:cubicBezTo>
                  <a:pt x="20487" y="4185"/>
                  <a:pt x="15953" y="0"/>
                  <a:pt x="10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p:nvPr/>
        </p:nvSpPr>
        <p:spPr>
          <a:xfrm>
            <a:off x="3571857" y="4745701"/>
            <a:ext cx="133598" cy="406995"/>
          </a:xfrm>
          <a:custGeom>
            <a:avLst/>
            <a:gdLst/>
            <a:ahLst/>
            <a:cxnLst/>
            <a:rect l="l" t="t" r="r" b="b"/>
            <a:pathLst>
              <a:path w="8229" h="25069" extrusionOk="0">
                <a:moveTo>
                  <a:pt x="4001" y="0"/>
                </a:moveTo>
                <a:cubicBezTo>
                  <a:pt x="4000" y="0"/>
                  <a:pt x="3999" y="0"/>
                  <a:pt x="3998" y="0"/>
                </a:cubicBezTo>
                <a:cubicBezTo>
                  <a:pt x="3699" y="2"/>
                  <a:pt x="3456" y="245"/>
                  <a:pt x="3457" y="546"/>
                </a:cubicBezTo>
                <a:lnTo>
                  <a:pt x="3482" y="5483"/>
                </a:lnTo>
                <a:lnTo>
                  <a:pt x="1053" y="2177"/>
                </a:lnTo>
                <a:cubicBezTo>
                  <a:pt x="947" y="2031"/>
                  <a:pt x="782" y="1955"/>
                  <a:pt x="616" y="1955"/>
                </a:cubicBezTo>
                <a:cubicBezTo>
                  <a:pt x="504" y="1955"/>
                  <a:pt x="391" y="1989"/>
                  <a:pt x="294" y="2061"/>
                </a:cubicBezTo>
                <a:cubicBezTo>
                  <a:pt x="53" y="2237"/>
                  <a:pt x="0" y="2577"/>
                  <a:pt x="178" y="2820"/>
                </a:cubicBezTo>
                <a:lnTo>
                  <a:pt x="3302" y="7072"/>
                </a:lnTo>
                <a:cubicBezTo>
                  <a:pt x="3352" y="7138"/>
                  <a:pt x="3415" y="7193"/>
                  <a:pt x="3489" y="7230"/>
                </a:cubicBezTo>
                <a:lnTo>
                  <a:pt x="3570" y="24528"/>
                </a:lnTo>
                <a:cubicBezTo>
                  <a:pt x="3572" y="24827"/>
                  <a:pt x="3817" y="25068"/>
                  <a:pt x="4116" y="25068"/>
                </a:cubicBezTo>
                <a:cubicBezTo>
                  <a:pt x="4416" y="25066"/>
                  <a:pt x="4659" y="24822"/>
                  <a:pt x="4657" y="24522"/>
                </a:cubicBezTo>
                <a:lnTo>
                  <a:pt x="4595" y="11406"/>
                </a:lnTo>
                <a:lnTo>
                  <a:pt x="8037" y="7272"/>
                </a:lnTo>
                <a:cubicBezTo>
                  <a:pt x="8229" y="7042"/>
                  <a:pt x="8199" y="6700"/>
                  <a:pt x="7968" y="6508"/>
                </a:cubicBezTo>
                <a:cubicBezTo>
                  <a:pt x="7867" y="6423"/>
                  <a:pt x="7743" y="6382"/>
                  <a:pt x="7621" y="6382"/>
                </a:cubicBezTo>
                <a:cubicBezTo>
                  <a:pt x="7465" y="6382"/>
                  <a:pt x="7309" y="6449"/>
                  <a:pt x="7202" y="6578"/>
                </a:cubicBezTo>
                <a:lnTo>
                  <a:pt x="4588" y="9719"/>
                </a:lnTo>
                <a:lnTo>
                  <a:pt x="4544" y="541"/>
                </a:lnTo>
                <a:cubicBezTo>
                  <a:pt x="4542" y="241"/>
                  <a:pt x="4299" y="0"/>
                  <a:pt x="400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p:nvPr/>
        </p:nvSpPr>
        <p:spPr>
          <a:xfrm>
            <a:off x="5753298" y="4441268"/>
            <a:ext cx="394397" cy="510639"/>
          </a:xfrm>
          <a:custGeom>
            <a:avLst/>
            <a:gdLst/>
            <a:ahLst/>
            <a:cxnLst/>
            <a:rect l="l" t="t" r="r" b="b"/>
            <a:pathLst>
              <a:path w="24293" h="31453" extrusionOk="0">
                <a:moveTo>
                  <a:pt x="12008" y="1"/>
                </a:moveTo>
                <a:cubicBezTo>
                  <a:pt x="5409" y="1"/>
                  <a:pt x="46" y="4954"/>
                  <a:pt x="15" y="11088"/>
                </a:cubicBezTo>
                <a:cubicBezTo>
                  <a:pt x="1" y="13718"/>
                  <a:pt x="971" y="16140"/>
                  <a:pt x="2602" y="18053"/>
                </a:cubicBezTo>
                <a:cubicBezTo>
                  <a:pt x="3884" y="19557"/>
                  <a:pt x="4511" y="21459"/>
                  <a:pt x="4256" y="23361"/>
                </a:cubicBezTo>
                <a:cubicBezTo>
                  <a:pt x="4208" y="23715"/>
                  <a:pt x="4189" y="24071"/>
                  <a:pt x="4198" y="24428"/>
                </a:cubicBezTo>
                <a:cubicBezTo>
                  <a:pt x="4296" y="28318"/>
                  <a:pt x="7772" y="31453"/>
                  <a:pt x="11949" y="31453"/>
                </a:cubicBezTo>
                <a:cubicBezTo>
                  <a:pt x="11982" y="31453"/>
                  <a:pt x="12016" y="31453"/>
                  <a:pt x="12050" y="31452"/>
                </a:cubicBezTo>
                <a:cubicBezTo>
                  <a:pt x="16264" y="31400"/>
                  <a:pt x="19673" y="28220"/>
                  <a:pt x="19694" y="24289"/>
                </a:cubicBezTo>
                <a:cubicBezTo>
                  <a:pt x="19694" y="24134"/>
                  <a:pt x="19690" y="23981"/>
                  <a:pt x="19680" y="23828"/>
                </a:cubicBezTo>
                <a:cubicBezTo>
                  <a:pt x="19544" y="21677"/>
                  <a:pt x="20204" y="19557"/>
                  <a:pt x="21601" y="17836"/>
                </a:cubicBezTo>
                <a:cubicBezTo>
                  <a:pt x="23366" y="15657"/>
                  <a:pt x="24292" y="12857"/>
                  <a:pt x="23930" y="9849"/>
                </a:cubicBezTo>
                <a:cubicBezTo>
                  <a:pt x="23313" y="4743"/>
                  <a:pt x="18942" y="672"/>
                  <a:pt x="13448" y="79"/>
                </a:cubicBezTo>
                <a:cubicBezTo>
                  <a:pt x="12963" y="26"/>
                  <a:pt x="12482" y="1"/>
                  <a:pt x="12008"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5867113" y="4667545"/>
            <a:ext cx="158129" cy="481741"/>
          </a:xfrm>
          <a:custGeom>
            <a:avLst/>
            <a:gdLst/>
            <a:ahLst/>
            <a:cxnLst/>
            <a:rect l="l" t="t" r="r" b="b"/>
            <a:pathLst>
              <a:path w="9740" h="29673" extrusionOk="0">
                <a:moveTo>
                  <a:pt x="5005" y="0"/>
                </a:moveTo>
                <a:cubicBezTo>
                  <a:pt x="4651" y="0"/>
                  <a:pt x="4364" y="287"/>
                  <a:pt x="4362" y="640"/>
                </a:cubicBezTo>
                <a:lnTo>
                  <a:pt x="4311" y="11503"/>
                </a:lnTo>
                <a:lnTo>
                  <a:pt x="1216" y="7787"/>
                </a:lnTo>
                <a:cubicBezTo>
                  <a:pt x="1089" y="7635"/>
                  <a:pt x="906" y="7557"/>
                  <a:pt x="722" y="7557"/>
                </a:cubicBezTo>
                <a:cubicBezTo>
                  <a:pt x="577" y="7557"/>
                  <a:pt x="431" y="7606"/>
                  <a:pt x="311" y="7706"/>
                </a:cubicBezTo>
                <a:cubicBezTo>
                  <a:pt x="38" y="7933"/>
                  <a:pt x="1" y="8338"/>
                  <a:pt x="228" y="8611"/>
                </a:cubicBezTo>
                <a:lnTo>
                  <a:pt x="4300" y="13502"/>
                </a:lnTo>
                <a:lnTo>
                  <a:pt x="4228" y="29026"/>
                </a:lnTo>
                <a:cubicBezTo>
                  <a:pt x="4226" y="29382"/>
                  <a:pt x="4513" y="29671"/>
                  <a:pt x="4867" y="29673"/>
                </a:cubicBezTo>
                <a:cubicBezTo>
                  <a:pt x="4868" y="29673"/>
                  <a:pt x="4870" y="29673"/>
                  <a:pt x="4871" y="29673"/>
                </a:cubicBezTo>
                <a:cubicBezTo>
                  <a:pt x="5225" y="29673"/>
                  <a:pt x="5512" y="29386"/>
                  <a:pt x="5514" y="29033"/>
                </a:cubicBezTo>
                <a:lnTo>
                  <a:pt x="5609" y="8560"/>
                </a:lnTo>
                <a:cubicBezTo>
                  <a:pt x="5697" y="8516"/>
                  <a:pt x="5773" y="8451"/>
                  <a:pt x="5831" y="8372"/>
                </a:cubicBezTo>
                <a:lnTo>
                  <a:pt x="9529" y="3338"/>
                </a:lnTo>
                <a:cubicBezTo>
                  <a:pt x="9739" y="3053"/>
                  <a:pt x="9677" y="2651"/>
                  <a:pt x="9392" y="2440"/>
                </a:cubicBezTo>
                <a:cubicBezTo>
                  <a:pt x="9278" y="2356"/>
                  <a:pt x="9145" y="2315"/>
                  <a:pt x="9013" y="2315"/>
                </a:cubicBezTo>
                <a:cubicBezTo>
                  <a:pt x="8815" y="2315"/>
                  <a:pt x="8620" y="2406"/>
                  <a:pt x="8494" y="2577"/>
                </a:cubicBezTo>
                <a:lnTo>
                  <a:pt x="5619" y="6491"/>
                </a:lnTo>
                <a:lnTo>
                  <a:pt x="5648" y="647"/>
                </a:lnTo>
                <a:cubicBezTo>
                  <a:pt x="5649" y="291"/>
                  <a:pt x="5362" y="2"/>
                  <a:pt x="5008" y="0"/>
                </a:cubicBezTo>
                <a:cubicBezTo>
                  <a:pt x="5007" y="0"/>
                  <a:pt x="5006" y="0"/>
                  <a:pt x="50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p:nvPr/>
        </p:nvSpPr>
        <p:spPr>
          <a:xfrm>
            <a:off x="6030372" y="4204458"/>
            <a:ext cx="476530" cy="617157"/>
          </a:xfrm>
          <a:custGeom>
            <a:avLst/>
            <a:gdLst/>
            <a:ahLst/>
            <a:cxnLst/>
            <a:rect l="l" t="t" r="r" b="b"/>
            <a:pathLst>
              <a:path w="29352" h="38014" extrusionOk="0">
                <a:moveTo>
                  <a:pt x="14499" y="0"/>
                </a:moveTo>
                <a:cubicBezTo>
                  <a:pt x="6491" y="0"/>
                  <a:pt x="0" y="6029"/>
                  <a:pt x="0" y="13466"/>
                </a:cubicBezTo>
                <a:cubicBezTo>
                  <a:pt x="0" y="16645"/>
                  <a:pt x="1185" y="19565"/>
                  <a:pt x="3169" y="21867"/>
                </a:cubicBezTo>
                <a:cubicBezTo>
                  <a:pt x="4727" y="23677"/>
                  <a:pt x="5499" y="25972"/>
                  <a:pt x="5199" y="28273"/>
                </a:cubicBezTo>
                <a:cubicBezTo>
                  <a:pt x="5145" y="28701"/>
                  <a:pt x="5124" y="29132"/>
                  <a:pt x="5138" y="29564"/>
                </a:cubicBezTo>
                <a:cubicBezTo>
                  <a:pt x="5279" y="34250"/>
                  <a:pt x="9474" y="38014"/>
                  <a:pt x="14501" y="38014"/>
                </a:cubicBezTo>
                <a:cubicBezTo>
                  <a:pt x="14557" y="38014"/>
                  <a:pt x="14612" y="38013"/>
                  <a:pt x="14668" y="38012"/>
                </a:cubicBezTo>
                <a:cubicBezTo>
                  <a:pt x="19762" y="37926"/>
                  <a:pt x="23864" y="34065"/>
                  <a:pt x="23864" y="29315"/>
                </a:cubicBezTo>
                <a:cubicBezTo>
                  <a:pt x="23864" y="29129"/>
                  <a:pt x="23857" y="28942"/>
                  <a:pt x="23844" y="28759"/>
                </a:cubicBezTo>
                <a:cubicBezTo>
                  <a:pt x="23666" y="26161"/>
                  <a:pt x="24452" y="23593"/>
                  <a:pt x="26129" y="21506"/>
                </a:cubicBezTo>
                <a:cubicBezTo>
                  <a:pt x="28249" y="18864"/>
                  <a:pt x="29352" y="15475"/>
                  <a:pt x="28894" y="11842"/>
                </a:cubicBezTo>
                <a:cubicBezTo>
                  <a:pt x="28117" y="5674"/>
                  <a:pt x="22810" y="776"/>
                  <a:pt x="16167" y="87"/>
                </a:cubicBezTo>
                <a:cubicBezTo>
                  <a:pt x="15605" y="29"/>
                  <a:pt x="15048" y="0"/>
                  <a:pt x="14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0"/>
          <p:cNvSpPr/>
          <p:nvPr/>
        </p:nvSpPr>
        <p:spPr>
          <a:xfrm>
            <a:off x="6174019" y="4440564"/>
            <a:ext cx="186134" cy="708723"/>
          </a:xfrm>
          <a:custGeom>
            <a:avLst/>
            <a:gdLst/>
            <a:ahLst/>
            <a:cxnLst/>
            <a:rect l="l" t="t" r="r" b="b"/>
            <a:pathLst>
              <a:path w="11465" h="43654" extrusionOk="0">
                <a:moveTo>
                  <a:pt x="5720" y="0"/>
                </a:moveTo>
                <a:cubicBezTo>
                  <a:pt x="5426" y="0"/>
                  <a:pt x="5188" y="236"/>
                  <a:pt x="5188" y="531"/>
                </a:cubicBezTo>
                <a:lnTo>
                  <a:pt x="5188" y="8326"/>
                </a:lnTo>
                <a:lnTo>
                  <a:pt x="1309" y="2993"/>
                </a:lnTo>
                <a:cubicBezTo>
                  <a:pt x="1205" y="2850"/>
                  <a:pt x="1043" y="2774"/>
                  <a:pt x="879" y="2774"/>
                </a:cubicBezTo>
                <a:cubicBezTo>
                  <a:pt x="771" y="2774"/>
                  <a:pt x="662" y="2807"/>
                  <a:pt x="568" y="2875"/>
                </a:cubicBezTo>
                <a:cubicBezTo>
                  <a:pt x="330" y="3047"/>
                  <a:pt x="277" y="3380"/>
                  <a:pt x="450" y="3616"/>
                </a:cubicBezTo>
                <a:lnTo>
                  <a:pt x="4890" y="9721"/>
                </a:lnTo>
                <a:cubicBezTo>
                  <a:pt x="4962" y="9820"/>
                  <a:pt x="5068" y="9890"/>
                  <a:pt x="5188" y="9920"/>
                </a:cubicBezTo>
                <a:lnTo>
                  <a:pt x="5188" y="14337"/>
                </a:lnTo>
                <a:lnTo>
                  <a:pt x="992" y="9346"/>
                </a:lnTo>
                <a:cubicBezTo>
                  <a:pt x="888" y="9227"/>
                  <a:pt x="741" y="9165"/>
                  <a:pt x="594" y="9165"/>
                </a:cubicBezTo>
                <a:cubicBezTo>
                  <a:pt x="474" y="9165"/>
                  <a:pt x="352" y="9206"/>
                  <a:pt x="253" y="9289"/>
                </a:cubicBezTo>
                <a:cubicBezTo>
                  <a:pt x="32" y="9474"/>
                  <a:pt x="1" y="9802"/>
                  <a:pt x="180" y="10027"/>
                </a:cubicBezTo>
                <a:lnTo>
                  <a:pt x="5189" y="15984"/>
                </a:lnTo>
                <a:lnTo>
                  <a:pt x="5189" y="43124"/>
                </a:lnTo>
                <a:cubicBezTo>
                  <a:pt x="5189" y="43416"/>
                  <a:pt x="5427" y="43654"/>
                  <a:pt x="5720" y="43654"/>
                </a:cubicBezTo>
                <a:lnTo>
                  <a:pt x="5737" y="43654"/>
                </a:lnTo>
                <a:cubicBezTo>
                  <a:pt x="6030" y="43654"/>
                  <a:pt x="6267" y="43416"/>
                  <a:pt x="6267" y="43124"/>
                </a:cubicBezTo>
                <a:lnTo>
                  <a:pt x="6267" y="15986"/>
                </a:lnTo>
                <a:lnTo>
                  <a:pt x="11276" y="10027"/>
                </a:lnTo>
                <a:cubicBezTo>
                  <a:pt x="11465" y="9804"/>
                  <a:pt x="11435" y="9469"/>
                  <a:pt x="11211" y="9281"/>
                </a:cubicBezTo>
                <a:cubicBezTo>
                  <a:pt x="11112" y="9197"/>
                  <a:pt x="10991" y="9156"/>
                  <a:pt x="10870" y="9156"/>
                </a:cubicBezTo>
                <a:cubicBezTo>
                  <a:pt x="10718" y="9156"/>
                  <a:pt x="10568" y="9220"/>
                  <a:pt x="10463" y="9346"/>
                </a:cubicBezTo>
                <a:lnTo>
                  <a:pt x="6266" y="14337"/>
                </a:lnTo>
                <a:lnTo>
                  <a:pt x="6266" y="9920"/>
                </a:lnTo>
                <a:cubicBezTo>
                  <a:pt x="6385" y="9890"/>
                  <a:pt x="6491" y="9820"/>
                  <a:pt x="6563" y="9721"/>
                </a:cubicBezTo>
                <a:lnTo>
                  <a:pt x="11005" y="3616"/>
                </a:lnTo>
                <a:cubicBezTo>
                  <a:pt x="11176" y="3380"/>
                  <a:pt x="11123" y="3047"/>
                  <a:pt x="10887" y="2875"/>
                </a:cubicBezTo>
                <a:cubicBezTo>
                  <a:pt x="10793" y="2807"/>
                  <a:pt x="10683" y="2774"/>
                  <a:pt x="10575" y="2774"/>
                </a:cubicBezTo>
                <a:cubicBezTo>
                  <a:pt x="10411" y="2774"/>
                  <a:pt x="10250" y="2850"/>
                  <a:pt x="10146" y="2993"/>
                </a:cubicBezTo>
                <a:lnTo>
                  <a:pt x="6266" y="8326"/>
                </a:lnTo>
                <a:lnTo>
                  <a:pt x="6266" y="531"/>
                </a:lnTo>
                <a:cubicBezTo>
                  <a:pt x="6266" y="236"/>
                  <a:pt x="6030" y="0"/>
                  <a:pt x="573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0"/>
          <p:cNvSpPr/>
          <p:nvPr/>
        </p:nvSpPr>
        <p:spPr>
          <a:xfrm>
            <a:off x="5257667" y="3584249"/>
            <a:ext cx="59794" cy="59810"/>
          </a:xfrm>
          <a:custGeom>
            <a:avLst/>
            <a:gdLst/>
            <a:ahLst/>
            <a:cxnLst/>
            <a:rect l="l" t="t" r="r" b="b"/>
            <a:pathLst>
              <a:path w="3683" h="3684" extrusionOk="0">
                <a:moveTo>
                  <a:pt x="1841" y="0"/>
                </a:moveTo>
                <a:cubicBezTo>
                  <a:pt x="821" y="0"/>
                  <a:pt x="0" y="821"/>
                  <a:pt x="0" y="1841"/>
                </a:cubicBezTo>
                <a:lnTo>
                  <a:pt x="0" y="1843"/>
                </a:lnTo>
                <a:cubicBezTo>
                  <a:pt x="0" y="2863"/>
                  <a:pt x="821" y="3683"/>
                  <a:pt x="1841" y="3683"/>
                </a:cubicBezTo>
                <a:cubicBezTo>
                  <a:pt x="2860" y="3683"/>
                  <a:pt x="3683" y="2863"/>
                  <a:pt x="3683" y="1843"/>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0"/>
          <p:cNvSpPr/>
          <p:nvPr/>
        </p:nvSpPr>
        <p:spPr>
          <a:xfrm>
            <a:off x="5150224" y="3475052"/>
            <a:ext cx="59810" cy="59826"/>
          </a:xfrm>
          <a:custGeom>
            <a:avLst/>
            <a:gdLst/>
            <a:ahLst/>
            <a:cxnLst/>
            <a:rect l="l" t="t" r="r" b="b"/>
            <a:pathLst>
              <a:path w="3684" h="3685" extrusionOk="0">
                <a:moveTo>
                  <a:pt x="1841" y="0"/>
                </a:moveTo>
                <a:cubicBezTo>
                  <a:pt x="822" y="0"/>
                  <a:pt x="1" y="821"/>
                  <a:pt x="1" y="1842"/>
                </a:cubicBezTo>
                <a:cubicBezTo>
                  <a:pt x="1" y="2862"/>
                  <a:pt x="822" y="3685"/>
                  <a:pt x="1841" y="3685"/>
                </a:cubicBezTo>
                <a:lnTo>
                  <a:pt x="1843" y="3685"/>
                </a:lnTo>
                <a:cubicBezTo>
                  <a:pt x="2863" y="3685"/>
                  <a:pt x="3684" y="2862"/>
                  <a:pt x="3684" y="1842"/>
                </a:cubicBez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5257667" y="3475052"/>
            <a:ext cx="59794" cy="59826"/>
          </a:xfrm>
          <a:custGeom>
            <a:avLst/>
            <a:gdLst/>
            <a:ahLst/>
            <a:cxnLst/>
            <a:rect l="l" t="t" r="r" b="b"/>
            <a:pathLst>
              <a:path w="3683" h="3685" extrusionOk="0">
                <a:moveTo>
                  <a:pt x="1841" y="0"/>
                </a:moveTo>
                <a:cubicBezTo>
                  <a:pt x="821" y="0"/>
                  <a:pt x="0" y="821"/>
                  <a:pt x="0" y="1842"/>
                </a:cubicBezTo>
                <a:cubicBezTo>
                  <a:pt x="0" y="2862"/>
                  <a:pt x="821" y="3685"/>
                  <a:pt x="1841" y="3685"/>
                </a:cubicBezTo>
                <a:cubicBezTo>
                  <a:pt x="2860" y="3685"/>
                  <a:pt x="3683" y="2862"/>
                  <a:pt x="3683" y="1842"/>
                </a:cubicBez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5042797" y="3475052"/>
            <a:ext cx="59842" cy="59826"/>
          </a:xfrm>
          <a:custGeom>
            <a:avLst/>
            <a:gdLst/>
            <a:ahLst/>
            <a:cxnLst/>
            <a:rect l="l" t="t" r="r" b="b"/>
            <a:pathLst>
              <a:path w="3686" h="3685" extrusionOk="0">
                <a:moveTo>
                  <a:pt x="1843" y="0"/>
                </a:moveTo>
                <a:cubicBezTo>
                  <a:pt x="822" y="0"/>
                  <a:pt x="1" y="821"/>
                  <a:pt x="1" y="1842"/>
                </a:cubicBezTo>
                <a:cubicBezTo>
                  <a:pt x="1" y="2862"/>
                  <a:pt x="822" y="3685"/>
                  <a:pt x="1843" y="3685"/>
                </a:cubicBezTo>
                <a:lnTo>
                  <a:pt x="1845" y="3685"/>
                </a:lnTo>
                <a:cubicBezTo>
                  <a:pt x="2865" y="3685"/>
                  <a:pt x="3685" y="2862"/>
                  <a:pt x="3685" y="1842"/>
                </a:cubicBez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5042797" y="3584249"/>
            <a:ext cx="59842" cy="59810"/>
          </a:xfrm>
          <a:custGeom>
            <a:avLst/>
            <a:gdLst/>
            <a:ahLst/>
            <a:cxnLst/>
            <a:rect l="l" t="t" r="r" b="b"/>
            <a:pathLst>
              <a:path w="3686" h="3684" extrusionOk="0">
                <a:moveTo>
                  <a:pt x="1843" y="0"/>
                </a:moveTo>
                <a:cubicBezTo>
                  <a:pt x="822" y="0"/>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5042797" y="3693429"/>
            <a:ext cx="59842" cy="59794"/>
          </a:xfrm>
          <a:custGeom>
            <a:avLst/>
            <a:gdLst/>
            <a:ahLst/>
            <a:cxnLst/>
            <a:rect l="l" t="t" r="r" b="b"/>
            <a:pathLst>
              <a:path w="3686" h="3683" extrusionOk="0">
                <a:moveTo>
                  <a:pt x="1843" y="0"/>
                </a:moveTo>
                <a:cubicBezTo>
                  <a:pt x="822" y="0"/>
                  <a:pt x="1" y="821"/>
                  <a:pt x="1" y="1841"/>
                </a:cubicBezTo>
                <a:lnTo>
                  <a:pt x="1" y="1842"/>
                </a:lnTo>
                <a:cubicBezTo>
                  <a:pt x="1" y="2862"/>
                  <a:pt x="822" y="3683"/>
                  <a:pt x="1843" y="3683"/>
                </a:cubicBezTo>
                <a:lnTo>
                  <a:pt x="1845" y="3683"/>
                </a:lnTo>
                <a:cubicBezTo>
                  <a:pt x="2865" y="3683"/>
                  <a:pt x="3685" y="2862"/>
                  <a:pt x="3685" y="1842"/>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5150224" y="3693429"/>
            <a:ext cx="59810" cy="59794"/>
          </a:xfrm>
          <a:custGeom>
            <a:avLst/>
            <a:gdLst/>
            <a:ahLst/>
            <a:cxnLst/>
            <a:rect l="l" t="t" r="r" b="b"/>
            <a:pathLst>
              <a:path w="3684" h="3683" extrusionOk="0">
                <a:moveTo>
                  <a:pt x="1841" y="0"/>
                </a:moveTo>
                <a:cubicBezTo>
                  <a:pt x="822" y="0"/>
                  <a:pt x="1" y="821"/>
                  <a:pt x="1" y="1841"/>
                </a:cubicBezTo>
                <a:lnTo>
                  <a:pt x="1" y="1842"/>
                </a:lnTo>
                <a:cubicBezTo>
                  <a:pt x="1" y="2862"/>
                  <a:pt x="822" y="3683"/>
                  <a:pt x="1841" y="3683"/>
                </a:cubicBezTo>
                <a:lnTo>
                  <a:pt x="1843" y="3683"/>
                </a:lnTo>
                <a:cubicBezTo>
                  <a:pt x="2863" y="3683"/>
                  <a:pt x="3684" y="2862"/>
                  <a:pt x="3684" y="1842"/>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5150224" y="3802593"/>
            <a:ext cx="59810" cy="59842"/>
          </a:xfrm>
          <a:custGeom>
            <a:avLst/>
            <a:gdLst/>
            <a:ahLst/>
            <a:cxnLst/>
            <a:rect l="l" t="t" r="r" b="b"/>
            <a:pathLst>
              <a:path w="3684" h="3686" extrusionOk="0">
                <a:moveTo>
                  <a:pt x="1841" y="1"/>
                </a:moveTo>
                <a:cubicBezTo>
                  <a:pt x="822" y="1"/>
                  <a:pt x="1" y="823"/>
                  <a:pt x="1" y="1843"/>
                </a:cubicBezTo>
                <a:cubicBezTo>
                  <a:pt x="1" y="2864"/>
                  <a:pt x="822" y="3685"/>
                  <a:pt x="1841" y="3685"/>
                </a:cubicBezTo>
                <a:lnTo>
                  <a:pt x="1843" y="3685"/>
                </a:lnTo>
                <a:cubicBezTo>
                  <a:pt x="2863" y="3685"/>
                  <a:pt x="3684" y="2864"/>
                  <a:pt x="3684" y="1843"/>
                </a:cubicBezTo>
                <a:cubicBezTo>
                  <a:pt x="3684"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3;p16">
            <a:extLst>
              <a:ext uri="{FF2B5EF4-FFF2-40B4-BE49-F238E27FC236}">
                <a16:creationId xmlns:a16="http://schemas.microsoft.com/office/drawing/2014/main" id="{3AA9D154-961E-2A7F-7880-99097A4AE10F}"/>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508BF2A9-BD93-B6EE-C67A-C474B5D27A81}"/>
            </a:ext>
          </a:extLst>
        </p:cNvPr>
        <p:cNvGrpSpPr/>
        <p:nvPr/>
      </p:nvGrpSpPr>
      <p:grpSpPr>
        <a:xfrm>
          <a:off x="0" y="0"/>
          <a:ext cx="0" cy="0"/>
          <a:chOff x="0" y="0"/>
          <a:chExt cx="0" cy="0"/>
        </a:xfrm>
      </p:grpSpPr>
      <p:sp>
        <p:nvSpPr>
          <p:cNvPr id="140" name="Google Shape;140;p15">
            <a:extLst>
              <a:ext uri="{FF2B5EF4-FFF2-40B4-BE49-F238E27FC236}">
                <a16:creationId xmlns:a16="http://schemas.microsoft.com/office/drawing/2014/main" id="{B4A55645-344D-67FA-AF27-94732A13C44F}"/>
              </a:ext>
            </a:extLst>
          </p:cNvPr>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200" dirty="0"/>
              <a:t>The Analysis of The Project</a:t>
            </a:r>
            <a:endParaRPr dirty="0"/>
          </a:p>
        </p:txBody>
      </p:sp>
      <p:grpSp>
        <p:nvGrpSpPr>
          <p:cNvPr id="142" name="Google Shape;142;p15">
            <a:extLst>
              <a:ext uri="{FF2B5EF4-FFF2-40B4-BE49-F238E27FC236}">
                <a16:creationId xmlns:a16="http://schemas.microsoft.com/office/drawing/2014/main" id="{C22748C1-EF78-749B-2385-21B02AE8AD5B}"/>
              </a:ext>
            </a:extLst>
          </p:cNvPr>
          <p:cNvGrpSpPr/>
          <p:nvPr/>
        </p:nvGrpSpPr>
        <p:grpSpPr>
          <a:xfrm>
            <a:off x="732897" y="3217904"/>
            <a:ext cx="927302" cy="2083860"/>
            <a:chOff x="2449930" y="2556776"/>
            <a:chExt cx="1339065" cy="3009185"/>
          </a:xfrm>
        </p:grpSpPr>
        <p:sp>
          <p:nvSpPr>
            <p:cNvPr id="143" name="Google Shape;143;p15">
              <a:extLst>
                <a:ext uri="{FF2B5EF4-FFF2-40B4-BE49-F238E27FC236}">
                  <a16:creationId xmlns:a16="http://schemas.microsoft.com/office/drawing/2014/main" id="{86A48D63-4B7E-2EB4-F9E3-78C6802547B4}"/>
                </a:ext>
              </a:extLst>
            </p:cNvPr>
            <p:cNvSpPr/>
            <p:nvPr/>
          </p:nvSpPr>
          <p:spPr>
            <a:xfrm>
              <a:off x="2449930" y="25567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a:extLst>
                <a:ext uri="{FF2B5EF4-FFF2-40B4-BE49-F238E27FC236}">
                  <a16:creationId xmlns:a16="http://schemas.microsoft.com/office/drawing/2014/main" id="{A28F2B7A-E1E8-6BD6-F702-B6440C1C1C02}"/>
                </a:ext>
              </a:extLst>
            </p:cNvPr>
            <p:cNvSpPr/>
            <p:nvPr/>
          </p:nvSpPr>
          <p:spPr>
            <a:xfrm>
              <a:off x="2876464" y="32652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5">
            <a:extLst>
              <a:ext uri="{FF2B5EF4-FFF2-40B4-BE49-F238E27FC236}">
                <a16:creationId xmlns:a16="http://schemas.microsoft.com/office/drawing/2014/main" id="{66625A6F-93BC-1967-7BE8-0C493A8EE15C}"/>
              </a:ext>
            </a:extLst>
          </p:cNvPr>
          <p:cNvGrpSpPr/>
          <p:nvPr/>
        </p:nvGrpSpPr>
        <p:grpSpPr>
          <a:xfrm>
            <a:off x="-2" y="3587707"/>
            <a:ext cx="1282408" cy="1701863"/>
            <a:chOff x="1231043" y="3326737"/>
            <a:chExt cx="1851853" cy="2457564"/>
          </a:xfrm>
        </p:grpSpPr>
        <p:sp>
          <p:nvSpPr>
            <p:cNvPr id="146" name="Google Shape;146;p15">
              <a:extLst>
                <a:ext uri="{FF2B5EF4-FFF2-40B4-BE49-F238E27FC236}">
                  <a16:creationId xmlns:a16="http://schemas.microsoft.com/office/drawing/2014/main" id="{81F6891A-513B-3620-C768-5B2C87E7561F}"/>
                </a:ext>
              </a:extLst>
            </p:cNvPr>
            <p:cNvSpPr/>
            <p:nvPr/>
          </p:nvSpPr>
          <p:spPr>
            <a:xfrm>
              <a:off x="1231043" y="332673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a:extLst>
                <a:ext uri="{FF2B5EF4-FFF2-40B4-BE49-F238E27FC236}">
                  <a16:creationId xmlns:a16="http://schemas.microsoft.com/office/drawing/2014/main" id="{C0700A25-B04E-7278-AA2A-B967F374F779}"/>
                </a:ext>
              </a:extLst>
            </p:cNvPr>
            <p:cNvSpPr/>
            <p:nvPr/>
          </p:nvSpPr>
          <p:spPr>
            <a:xfrm>
              <a:off x="1899813" y="398028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4CB9C7A4-51C0-F782-518E-25192795ABA5}"/>
              </a:ext>
            </a:extLst>
          </p:cNvPr>
          <p:cNvSpPr txBox="1"/>
          <p:nvPr/>
        </p:nvSpPr>
        <p:spPr>
          <a:xfrm>
            <a:off x="1357862" y="1056902"/>
            <a:ext cx="6757866" cy="3220882"/>
          </a:xfrm>
          <a:prstGeom prst="rect">
            <a:avLst/>
          </a:prstGeom>
          <a:noFill/>
        </p:spPr>
        <p:txBody>
          <a:bodyPr wrap="square">
            <a:spAutoFit/>
          </a:bodyPr>
          <a:lstStyle/>
          <a:p>
            <a:pPr marL="228600" indent="-228600">
              <a:lnSpc>
                <a:spcPct val="115000"/>
              </a:lnSpc>
              <a:buClr>
                <a:schemeClr val="tx1">
                  <a:lumMod val="75000"/>
                  <a:lumOff val="25000"/>
                </a:schemeClr>
              </a:buClr>
              <a:buFont typeface="+mj-lt"/>
              <a:buAutoNum type="arabicPeriod"/>
            </a:pPr>
            <a:r>
              <a:rPr lang="en-US" dirty="0">
                <a:solidFill>
                  <a:srgbClr val="434343"/>
                </a:solidFill>
                <a:latin typeface="Montserrat ExtraBold"/>
              </a:rPr>
              <a:t>WHAT WE ANALYZED :</a:t>
            </a:r>
          </a:p>
          <a:p>
            <a:r>
              <a:rPr lang="en-US" sz="1200" dirty="0">
                <a:solidFill>
                  <a:srgbClr val="434343"/>
                </a:solidFill>
                <a:latin typeface="EB Garamond"/>
                <a:ea typeface="EB Garamond"/>
              </a:rPr>
              <a:t>In this project, we analyzed key aspects of the real estate market, including property prices, locations, and delivery timelines.</a:t>
            </a:r>
          </a:p>
          <a:p>
            <a:endParaRPr lang="en-US" sz="1100" dirty="0">
              <a:solidFill>
                <a:srgbClr val="434343"/>
              </a:solidFill>
              <a:latin typeface="EB Garamond"/>
              <a:ea typeface="EB Garamond"/>
            </a:endParaRPr>
          </a:p>
          <a:p>
            <a:endParaRPr lang="en-US" sz="1100" dirty="0">
              <a:solidFill>
                <a:srgbClr val="434343"/>
              </a:solidFill>
              <a:latin typeface="EB Garamond"/>
              <a:ea typeface="EB Garamond"/>
            </a:endParaRPr>
          </a:p>
          <a:p>
            <a:pPr marL="228600" indent="-228600">
              <a:lnSpc>
                <a:spcPct val="115000"/>
              </a:lnSpc>
              <a:buClr>
                <a:schemeClr val="tx1">
                  <a:lumMod val="75000"/>
                  <a:lumOff val="25000"/>
                </a:schemeClr>
              </a:buClr>
              <a:buFont typeface="+mj-lt"/>
              <a:buAutoNum type="arabicPeriod" startAt="2"/>
            </a:pPr>
            <a:r>
              <a:rPr lang="en-US" dirty="0">
                <a:solidFill>
                  <a:srgbClr val="434343"/>
                </a:solidFill>
                <a:latin typeface="Montserrat ExtraBold"/>
              </a:rPr>
              <a:t>INSIGHTS ON PROPERTY FEATURES : </a:t>
            </a:r>
          </a:p>
          <a:p>
            <a:r>
              <a:rPr lang="en-US" sz="1200" dirty="0">
                <a:solidFill>
                  <a:srgbClr val="434343"/>
                </a:solidFill>
                <a:latin typeface="EB Garamond"/>
                <a:ea typeface="EB Garamond"/>
              </a:rPr>
              <a:t>We also examined property features such as the number of bedrooms, bathrooms, and the overall area size, providing detailed insights into buyer preferences.</a:t>
            </a:r>
          </a:p>
          <a:p>
            <a:endParaRPr lang="en-US" dirty="0">
              <a:solidFill>
                <a:srgbClr val="434343"/>
              </a:solidFill>
              <a:latin typeface="EB Garamond"/>
              <a:ea typeface="EB Garamond"/>
            </a:endParaRPr>
          </a:p>
          <a:p>
            <a:endParaRPr lang="en-US" dirty="0">
              <a:solidFill>
                <a:srgbClr val="434343"/>
              </a:solidFill>
              <a:latin typeface="EB Garamond"/>
              <a:ea typeface="EB Garamond"/>
            </a:endParaRPr>
          </a:p>
          <a:p>
            <a:pPr marL="228600" indent="-228600">
              <a:lnSpc>
                <a:spcPct val="115000"/>
              </a:lnSpc>
              <a:buClr>
                <a:schemeClr val="tx1">
                  <a:lumMod val="75000"/>
                  <a:lumOff val="25000"/>
                </a:schemeClr>
              </a:buClr>
              <a:buFont typeface="+mj-lt"/>
              <a:buAutoNum type="arabicPeriod" startAt="3"/>
            </a:pPr>
            <a:r>
              <a:rPr lang="en-US" dirty="0">
                <a:solidFill>
                  <a:srgbClr val="434343"/>
                </a:solidFill>
                <a:latin typeface="Montserrat ExtraBold"/>
              </a:rPr>
              <a:t>MARKET TRENDS &amp; FORECAST :</a:t>
            </a:r>
          </a:p>
          <a:p>
            <a:r>
              <a:rPr lang="en-US" sz="1200" dirty="0">
                <a:solidFill>
                  <a:srgbClr val="434343"/>
                </a:solidFill>
                <a:latin typeface="EB Garamond"/>
                <a:ea typeface="EB Garamond"/>
              </a:rPr>
              <a:t>Our analysis offers valuable insights into current market trends and helps forecast future developments in Egypt’s real estate landscape.</a:t>
            </a:r>
          </a:p>
          <a:p>
            <a:endParaRPr lang="en-US" sz="1100" dirty="0">
              <a:solidFill>
                <a:srgbClr val="434343"/>
              </a:solidFill>
              <a:latin typeface="EB Garamond"/>
              <a:ea typeface="EB Garamond"/>
            </a:endParaRPr>
          </a:p>
          <a:p>
            <a:endParaRPr lang="en-US" sz="1100" dirty="0">
              <a:solidFill>
                <a:srgbClr val="434343"/>
              </a:solidFill>
              <a:latin typeface="EB Garamond"/>
              <a:ea typeface="EB Garamond"/>
            </a:endParaRPr>
          </a:p>
          <a:p>
            <a:endParaRPr lang="en-US" sz="1100" dirty="0">
              <a:solidFill>
                <a:srgbClr val="434343"/>
              </a:solidFill>
              <a:latin typeface="EB Garamond"/>
              <a:ea typeface="EB Garamond"/>
            </a:endParaRPr>
          </a:p>
        </p:txBody>
      </p:sp>
      <p:sp>
        <p:nvSpPr>
          <p:cNvPr id="4" name="Google Shape;173;p16">
            <a:extLst>
              <a:ext uri="{FF2B5EF4-FFF2-40B4-BE49-F238E27FC236}">
                <a16:creationId xmlns:a16="http://schemas.microsoft.com/office/drawing/2014/main" id="{F2D1DCB6-4DF5-7DD7-A922-85270FF7A2CC}"/>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228569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3">
          <a:extLst>
            <a:ext uri="{FF2B5EF4-FFF2-40B4-BE49-F238E27FC236}">
              <a16:creationId xmlns:a16="http://schemas.microsoft.com/office/drawing/2014/main" id="{53A267D7-1D9C-3AA7-676C-57C1384DD222}"/>
            </a:ext>
          </a:extLst>
        </p:cNvPr>
        <p:cNvGrpSpPr/>
        <p:nvPr/>
      </p:nvGrpSpPr>
      <p:grpSpPr>
        <a:xfrm>
          <a:off x="0" y="0"/>
          <a:ext cx="0" cy="0"/>
          <a:chOff x="0" y="0"/>
          <a:chExt cx="0" cy="0"/>
        </a:xfrm>
      </p:grpSpPr>
      <p:sp>
        <p:nvSpPr>
          <p:cNvPr id="1114" name="Google Shape;1114;p29">
            <a:extLst>
              <a:ext uri="{FF2B5EF4-FFF2-40B4-BE49-F238E27FC236}">
                <a16:creationId xmlns:a16="http://schemas.microsoft.com/office/drawing/2014/main" id="{E37A99DB-DD7B-0FC9-91C8-0D4271B1B6AA}"/>
              </a:ext>
            </a:extLst>
          </p:cNvPr>
          <p:cNvSpPr txBox="1"/>
          <p:nvPr/>
        </p:nvSpPr>
        <p:spPr>
          <a:xfrm>
            <a:off x="2522320" y="2921762"/>
            <a:ext cx="1150490" cy="471714"/>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 sz="1100" dirty="0">
                <a:solidFill>
                  <a:srgbClr val="434343"/>
                </a:solidFill>
                <a:latin typeface="Montserrat ExtraBold"/>
                <a:ea typeface="Montserrat ExtraBold"/>
                <a:cs typeface="Montserrat ExtraBold"/>
                <a:sym typeface="Montserrat ExtraBold"/>
              </a:rPr>
              <a:t>3. HumData</a:t>
            </a:r>
            <a:endParaRPr sz="1100" dirty="0">
              <a:solidFill>
                <a:srgbClr val="434343"/>
              </a:solidFill>
              <a:latin typeface="Montserrat ExtraBold"/>
              <a:ea typeface="Montserrat ExtraBold"/>
              <a:cs typeface="Montserrat ExtraBold"/>
              <a:sym typeface="Montserrat ExtraBold"/>
            </a:endParaRPr>
          </a:p>
        </p:txBody>
      </p:sp>
      <p:sp>
        <p:nvSpPr>
          <p:cNvPr id="1115" name="Google Shape;1115;p29">
            <a:extLst>
              <a:ext uri="{FF2B5EF4-FFF2-40B4-BE49-F238E27FC236}">
                <a16:creationId xmlns:a16="http://schemas.microsoft.com/office/drawing/2014/main" id="{3A561545-64B5-9A1F-CB77-0AE4C5FFDFC3}"/>
              </a:ext>
            </a:extLst>
          </p:cNvPr>
          <p:cNvSpPr txBox="1"/>
          <p:nvPr/>
        </p:nvSpPr>
        <p:spPr>
          <a:xfrm>
            <a:off x="5369882" y="1805121"/>
            <a:ext cx="1226215" cy="4893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n" sz="1100" dirty="0">
                <a:solidFill>
                  <a:srgbClr val="434343"/>
                </a:solidFill>
                <a:latin typeface="Montserrat ExtraBold"/>
                <a:ea typeface="Montserrat ExtraBold"/>
                <a:cs typeface="Montserrat ExtraBold"/>
                <a:sym typeface="Montserrat ExtraBold"/>
              </a:rPr>
              <a:t>UCI .4 </a:t>
            </a:r>
            <a:endParaRPr sz="1100" dirty="0">
              <a:solidFill>
                <a:srgbClr val="434343"/>
              </a:solidFill>
              <a:latin typeface="Montserrat ExtraBold"/>
              <a:ea typeface="Montserrat ExtraBold"/>
              <a:cs typeface="Montserrat ExtraBold"/>
              <a:sym typeface="Montserrat ExtraBold"/>
            </a:endParaRPr>
          </a:p>
        </p:txBody>
      </p:sp>
      <p:sp>
        <p:nvSpPr>
          <p:cNvPr id="1116" name="Google Shape;1116;p29">
            <a:extLst>
              <a:ext uri="{FF2B5EF4-FFF2-40B4-BE49-F238E27FC236}">
                <a16:creationId xmlns:a16="http://schemas.microsoft.com/office/drawing/2014/main" id="{5C8A124A-3FD4-5712-64E9-CAA9319B466C}"/>
              </a:ext>
            </a:extLst>
          </p:cNvPr>
          <p:cNvSpPr txBox="1"/>
          <p:nvPr/>
        </p:nvSpPr>
        <p:spPr>
          <a:xfrm>
            <a:off x="2503433" y="1790798"/>
            <a:ext cx="1307978" cy="489300"/>
          </a:xfrm>
          <a:prstGeom prst="rect">
            <a:avLst/>
          </a:prstGeom>
          <a:noFill/>
          <a:ln>
            <a:noFill/>
          </a:ln>
        </p:spPr>
        <p:txBody>
          <a:bodyPr spcFirstLastPara="1" wrap="square" lIns="0" tIns="6350" rIns="0" bIns="0" anchor="t" anchorCtr="0">
            <a:noAutofit/>
          </a:bodyPr>
          <a:lstStyle/>
          <a:p>
            <a:pPr marL="0" marR="0" lvl="0" indent="0" rtl="0">
              <a:lnSpc>
                <a:spcPct val="100000"/>
              </a:lnSpc>
              <a:spcBef>
                <a:spcPts val="0"/>
              </a:spcBef>
              <a:spcAft>
                <a:spcPts val="0"/>
              </a:spcAft>
              <a:buNone/>
            </a:pPr>
            <a:r>
              <a:rPr lang="en" sz="1100" dirty="0">
                <a:solidFill>
                  <a:srgbClr val="434343"/>
                </a:solidFill>
                <a:latin typeface="Montserrat ExtraBold"/>
                <a:ea typeface="Montserrat ExtraBold"/>
                <a:cs typeface="Montserrat ExtraBold"/>
                <a:sym typeface="Montserrat ExtraBold"/>
              </a:rPr>
              <a:t>1. Data World</a:t>
            </a:r>
            <a:endParaRPr sz="1100" dirty="0">
              <a:solidFill>
                <a:srgbClr val="434343"/>
              </a:solidFill>
              <a:latin typeface="Montserrat ExtraBold"/>
              <a:ea typeface="Montserrat ExtraBold"/>
              <a:cs typeface="Montserrat ExtraBold"/>
              <a:sym typeface="Montserrat ExtraBold"/>
            </a:endParaRPr>
          </a:p>
        </p:txBody>
      </p:sp>
      <p:sp>
        <p:nvSpPr>
          <p:cNvPr id="1117" name="Google Shape;1117;p29">
            <a:extLst>
              <a:ext uri="{FF2B5EF4-FFF2-40B4-BE49-F238E27FC236}">
                <a16:creationId xmlns:a16="http://schemas.microsoft.com/office/drawing/2014/main" id="{ADA5779E-39A6-2F89-A172-B600DE1BFCA2}"/>
              </a:ext>
            </a:extLst>
          </p:cNvPr>
          <p:cNvSpPr txBox="1"/>
          <p:nvPr/>
        </p:nvSpPr>
        <p:spPr>
          <a:xfrm>
            <a:off x="2099619" y="2327093"/>
            <a:ext cx="1042677" cy="489300"/>
          </a:xfrm>
          <a:prstGeom prst="rect">
            <a:avLst/>
          </a:prstGeom>
          <a:noFill/>
          <a:ln>
            <a:noFill/>
          </a:ln>
        </p:spPr>
        <p:txBody>
          <a:bodyPr spcFirstLastPara="1" wrap="square" lIns="0" tIns="6350" rIns="0" bIns="0" anchor="t" anchorCtr="0">
            <a:noAutofit/>
          </a:bodyPr>
          <a:lstStyle/>
          <a:p>
            <a:pPr marL="0" marR="0" lvl="0" indent="0" rtl="0">
              <a:lnSpc>
                <a:spcPct val="100000"/>
              </a:lnSpc>
              <a:spcBef>
                <a:spcPts val="0"/>
              </a:spcBef>
              <a:spcAft>
                <a:spcPts val="0"/>
              </a:spcAft>
              <a:buNone/>
            </a:pPr>
            <a:r>
              <a:rPr lang="en" sz="1100" dirty="0">
                <a:solidFill>
                  <a:srgbClr val="434343"/>
                </a:solidFill>
                <a:latin typeface="Montserrat ExtraBold"/>
                <a:ea typeface="Montserrat ExtraBold"/>
                <a:cs typeface="Montserrat ExtraBold"/>
                <a:sym typeface="Montserrat ExtraBold"/>
              </a:rPr>
              <a:t>2. Kaggle</a:t>
            </a:r>
            <a:endParaRPr sz="1100" dirty="0">
              <a:solidFill>
                <a:srgbClr val="434343"/>
              </a:solidFill>
              <a:latin typeface="Montserrat ExtraBold"/>
              <a:ea typeface="Montserrat ExtraBold"/>
              <a:cs typeface="Montserrat ExtraBold"/>
              <a:sym typeface="Montserrat ExtraBold"/>
            </a:endParaRPr>
          </a:p>
        </p:txBody>
      </p:sp>
      <p:sp>
        <p:nvSpPr>
          <p:cNvPr id="1119" name="Google Shape;1119;p29">
            <a:extLst>
              <a:ext uri="{FF2B5EF4-FFF2-40B4-BE49-F238E27FC236}">
                <a16:creationId xmlns:a16="http://schemas.microsoft.com/office/drawing/2014/main" id="{49C49683-368E-CC63-89D6-90A4925BAEE5}"/>
              </a:ext>
            </a:extLst>
          </p:cNvPr>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dirty="0"/>
              <a:t>Data Source</a:t>
            </a:r>
            <a:endParaRPr dirty="0"/>
          </a:p>
        </p:txBody>
      </p:sp>
      <p:grpSp>
        <p:nvGrpSpPr>
          <p:cNvPr id="1120" name="Google Shape;1120;p29">
            <a:extLst>
              <a:ext uri="{FF2B5EF4-FFF2-40B4-BE49-F238E27FC236}">
                <a16:creationId xmlns:a16="http://schemas.microsoft.com/office/drawing/2014/main" id="{9932AD46-8C1A-1588-D1CD-550422B5877F}"/>
              </a:ext>
            </a:extLst>
          </p:cNvPr>
          <p:cNvGrpSpPr/>
          <p:nvPr/>
        </p:nvGrpSpPr>
        <p:grpSpPr>
          <a:xfrm>
            <a:off x="3507681" y="1507431"/>
            <a:ext cx="2128637" cy="2128637"/>
            <a:chOff x="1190500" y="238125"/>
            <a:chExt cx="5236500" cy="5236500"/>
          </a:xfrm>
        </p:grpSpPr>
        <p:sp>
          <p:nvSpPr>
            <p:cNvPr id="1121" name="Google Shape;1121;p29">
              <a:extLst>
                <a:ext uri="{FF2B5EF4-FFF2-40B4-BE49-F238E27FC236}">
                  <a16:creationId xmlns:a16="http://schemas.microsoft.com/office/drawing/2014/main" id="{50AAA595-F1A0-5177-1712-60F2BFCF0F5D}"/>
                </a:ext>
              </a:extLst>
            </p:cNvPr>
            <p:cNvSpPr/>
            <p:nvPr/>
          </p:nvSpPr>
          <p:spPr>
            <a:xfrm>
              <a:off x="1190500" y="238125"/>
              <a:ext cx="5236500" cy="5236500"/>
            </a:xfrm>
            <a:custGeom>
              <a:avLst/>
              <a:gdLst/>
              <a:ahLst/>
              <a:cxnLst/>
              <a:rect l="l" t="t" r="r" b="b"/>
              <a:pathLst>
                <a:path w="209460" h="209460" extrusionOk="0">
                  <a:moveTo>
                    <a:pt x="104728" y="0"/>
                  </a:moveTo>
                  <a:cubicBezTo>
                    <a:pt x="76954" y="0"/>
                    <a:pt x="50314" y="11034"/>
                    <a:pt x="30674" y="30674"/>
                  </a:cubicBezTo>
                  <a:cubicBezTo>
                    <a:pt x="11034" y="50314"/>
                    <a:pt x="0" y="76954"/>
                    <a:pt x="0" y="104731"/>
                  </a:cubicBezTo>
                  <a:cubicBezTo>
                    <a:pt x="0" y="132505"/>
                    <a:pt x="11034" y="159146"/>
                    <a:pt x="30674" y="178786"/>
                  </a:cubicBezTo>
                  <a:cubicBezTo>
                    <a:pt x="50314" y="198426"/>
                    <a:pt x="76954" y="209459"/>
                    <a:pt x="104731" y="209459"/>
                  </a:cubicBezTo>
                  <a:cubicBezTo>
                    <a:pt x="132505" y="209459"/>
                    <a:pt x="159146" y="198426"/>
                    <a:pt x="178786" y="178786"/>
                  </a:cubicBezTo>
                  <a:cubicBezTo>
                    <a:pt x="198426" y="159146"/>
                    <a:pt x="209459" y="132505"/>
                    <a:pt x="209459" y="104731"/>
                  </a:cubicBezTo>
                  <a:lnTo>
                    <a:pt x="209459" y="104728"/>
                  </a:lnTo>
                  <a:cubicBezTo>
                    <a:pt x="209459" y="76954"/>
                    <a:pt x="198426" y="50314"/>
                    <a:pt x="178786" y="30674"/>
                  </a:cubicBezTo>
                  <a:cubicBezTo>
                    <a:pt x="159146" y="11034"/>
                    <a:pt x="132505" y="0"/>
                    <a:pt x="1047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29">
              <a:extLst>
                <a:ext uri="{FF2B5EF4-FFF2-40B4-BE49-F238E27FC236}">
                  <a16:creationId xmlns:a16="http://schemas.microsoft.com/office/drawing/2014/main" id="{D37190F6-318F-89A9-0B6B-AE455EC34BCF}"/>
                </a:ext>
              </a:extLst>
            </p:cNvPr>
            <p:cNvSpPr/>
            <p:nvPr/>
          </p:nvSpPr>
          <p:spPr>
            <a:xfrm>
              <a:off x="2004175" y="1051800"/>
              <a:ext cx="3609125" cy="3609125"/>
            </a:xfrm>
            <a:custGeom>
              <a:avLst/>
              <a:gdLst/>
              <a:ahLst/>
              <a:cxnLst/>
              <a:rect l="l" t="t" r="r" b="b"/>
              <a:pathLst>
                <a:path w="144365" h="144365" extrusionOk="0">
                  <a:moveTo>
                    <a:pt x="72181" y="1"/>
                  </a:moveTo>
                  <a:cubicBezTo>
                    <a:pt x="53041" y="1"/>
                    <a:pt x="34681" y="7608"/>
                    <a:pt x="21143" y="21143"/>
                  </a:cubicBezTo>
                  <a:cubicBezTo>
                    <a:pt x="7608" y="34681"/>
                    <a:pt x="1" y="53041"/>
                    <a:pt x="1" y="72184"/>
                  </a:cubicBezTo>
                  <a:cubicBezTo>
                    <a:pt x="1" y="91325"/>
                    <a:pt x="7608" y="109684"/>
                    <a:pt x="21143" y="123222"/>
                  </a:cubicBezTo>
                  <a:cubicBezTo>
                    <a:pt x="34681" y="136757"/>
                    <a:pt x="53041" y="144365"/>
                    <a:pt x="72184" y="144365"/>
                  </a:cubicBezTo>
                  <a:cubicBezTo>
                    <a:pt x="91325" y="144365"/>
                    <a:pt x="109684" y="136757"/>
                    <a:pt x="123222" y="123222"/>
                  </a:cubicBezTo>
                  <a:cubicBezTo>
                    <a:pt x="136757" y="109684"/>
                    <a:pt x="144364" y="91325"/>
                    <a:pt x="144364" y="72184"/>
                  </a:cubicBezTo>
                  <a:lnTo>
                    <a:pt x="144364" y="72181"/>
                  </a:lnTo>
                  <a:cubicBezTo>
                    <a:pt x="144364" y="53041"/>
                    <a:pt x="136757" y="34681"/>
                    <a:pt x="123222" y="21143"/>
                  </a:cubicBezTo>
                  <a:cubicBezTo>
                    <a:pt x="109684" y="7608"/>
                    <a:pt x="91325" y="1"/>
                    <a:pt x="72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9">
              <a:extLst>
                <a:ext uri="{FF2B5EF4-FFF2-40B4-BE49-F238E27FC236}">
                  <a16:creationId xmlns:a16="http://schemas.microsoft.com/office/drawing/2014/main" id="{E34EBC38-6D3F-4BB2-DE4E-812573058412}"/>
                </a:ext>
              </a:extLst>
            </p:cNvPr>
            <p:cNvSpPr/>
            <p:nvPr/>
          </p:nvSpPr>
          <p:spPr>
            <a:xfrm>
              <a:off x="2771526" y="1819151"/>
              <a:ext cx="2074426" cy="2074426"/>
            </a:xfrm>
            <a:custGeom>
              <a:avLst/>
              <a:gdLst/>
              <a:ahLst/>
              <a:cxnLst/>
              <a:rect l="l" t="t" r="r" b="b"/>
              <a:pathLst>
                <a:path w="82977" h="82977" extrusionOk="0">
                  <a:moveTo>
                    <a:pt x="41490" y="1"/>
                  </a:moveTo>
                  <a:cubicBezTo>
                    <a:pt x="30487" y="1"/>
                    <a:pt x="19933" y="4373"/>
                    <a:pt x="12154" y="12154"/>
                  </a:cubicBezTo>
                  <a:cubicBezTo>
                    <a:pt x="4373" y="19933"/>
                    <a:pt x="1" y="30487"/>
                    <a:pt x="1" y="41490"/>
                  </a:cubicBezTo>
                  <a:cubicBezTo>
                    <a:pt x="1" y="52491"/>
                    <a:pt x="4373" y="63045"/>
                    <a:pt x="12154" y="70823"/>
                  </a:cubicBezTo>
                  <a:cubicBezTo>
                    <a:pt x="19933" y="78605"/>
                    <a:pt x="30487" y="82977"/>
                    <a:pt x="41490" y="82977"/>
                  </a:cubicBezTo>
                  <a:cubicBezTo>
                    <a:pt x="52491" y="82977"/>
                    <a:pt x="63045" y="78605"/>
                    <a:pt x="70823" y="70823"/>
                  </a:cubicBezTo>
                  <a:cubicBezTo>
                    <a:pt x="78605" y="63045"/>
                    <a:pt x="82977" y="52491"/>
                    <a:pt x="82977" y="41490"/>
                  </a:cubicBezTo>
                  <a:lnTo>
                    <a:pt x="82977" y="41487"/>
                  </a:lnTo>
                  <a:cubicBezTo>
                    <a:pt x="82977" y="30487"/>
                    <a:pt x="78605" y="19933"/>
                    <a:pt x="70823" y="12154"/>
                  </a:cubicBezTo>
                  <a:cubicBezTo>
                    <a:pt x="63045" y="4373"/>
                    <a:pt x="52491" y="1"/>
                    <a:pt x="41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29">
              <a:extLst>
                <a:ext uri="{FF2B5EF4-FFF2-40B4-BE49-F238E27FC236}">
                  <a16:creationId xmlns:a16="http://schemas.microsoft.com/office/drawing/2014/main" id="{E899520C-6259-B7E0-1019-8BDDD639EA1C}"/>
                </a:ext>
              </a:extLst>
            </p:cNvPr>
            <p:cNvSpPr/>
            <p:nvPr/>
          </p:nvSpPr>
          <p:spPr>
            <a:xfrm>
              <a:off x="1190500" y="240800"/>
              <a:ext cx="2500200" cy="5231150"/>
            </a:xfrm>
            <a:custGeom>
              <a:avLst/>
              <a:gdLst/>
              <a:ahLst/>
              <a:cxnLst/>
              <a:rect l="l" t="t" r="r" b="b"/>
              <a:pathLst>
                <a:path w="100008" h="209246" extrusionOk="0">
                  <a:moveTo>
                    <a:pt x="100007" y="0"/>
                  </a:moveTo>
                  <a:cubicBezTo>
                    <a:pt x="44359" y="2468"/>
                    <a:pt x="0" y="48363"/>
                    <a:pt x="0" y="104624"/>
                  </a:cubicBezTo>
                  <a:cubicBezTo>
                    <a:pt x="0" y="160883"/>
                    <a:pt x="44359" y="206778"/>
                    <a:pt x="100007" y="209245"/>
                  </a:cubicBezTo>
                  <a:lnTo>
                    <a:pt x="100007" y="145842"/>
                  </a:lnTo>
                  <a:cubicBezTo>
                    <a:pt x="79318" y="143496"/>
                    <a:pt x="63242" y="125937"/>
                    <a:pt x="63242" y="104624"/>
                  </a:cubicBezTo>
                  <a:cubicBezTo>
                    <a:pt x="63242" y="83308"/>
                    <a:pt x="79318" y="65750"/>
                    <a:pt x="100007" y="63406"/>
                  </a:cubicBezTo>
                  <a:lnTo>
                    <a:pt x="100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9">
              <a:extLst>
                <a:ext uri="{FF2B5EF4-FFF2-40B4-BE49-F238E27FC236}">
                  <a16:creationId xmlns:a16="http://schemas.microsoft.com/office/drawing/2014/main" id="{22DB004D-E1DE-4DAA-336C-20C0BD4EAA50}"/>
                </a:ext>
              </a:extLst>
            </p:cNvPr>
            <p:cNvSpPr/>
            <p:nvPr/>
          </p:nvSpPr>
          <p:spPr>
            <a:xfrm>
              <a:off x="2004175" y="1055675"/>
              <a:ext cx="1686525" cy="3601400"/>
            </a:xfrm>
            <a:custGeom>
              <a:avLst/>
              <a:gdLst/>
              <a:ahLst/>
              <a:cxnLst/>
              <a:rect l="l" t="t" r="r" b="b"/>
              <a:pathLst>
                <a:path w="67461" h="144056" extrusionOk="0">
                  <a:moveTo>
                    <a:pt x="67460" y="0"/>
                  </a:moveTo>
                  <a:cubicBezTo>
                    <a:pt x="29796" y="2431"/>
                    <a:pt x="1" y="33752"/>
                    <a:pt x="1" y="72029"/>
                  </a:cubicBezTo>
                  <a:cubicBezTo>
                    <a:pt x="1" y="110307"/>
                    <a:pt x="29800" y="141625"/>
                    <a:pt x="67460" y="144055"/>
                  </a:cubicBezTo>
                  <a:lnTo>
                    <a:pt x="67460" y="113247"/>
                  </a:lnTo>
                  <a:cubicBezTo>
                    <a:pt x="46771" y="110901"/>
                    <a:pt x="30695" y="93342"/>
                    <a:pt x="30695" y="72029"/>
                  </a:cubicBezTo>
                  <a:cubicBezTo>
                    <a:pt x="30695" y="50713"/>
                    <a:pt x="46771" y="33155"/>
                    <a:pt x="67460" y="30811"/>
                  </a:cubicBezTo>
                  <a:lnTo>
                    <a:pt x="674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5" name="Google Shape;1135;p29">
            <a:extLst>
              <a:ext uri="{FF2B5EF4-FFF2-40B4-BE49-F238E27FC236}">
                <a16:creationId xmlns:a16="http://schemas.microsoft.com/office/drawing/2014/main" id="{0A2D84CD-9493-BA7B-1785-D6695C504EE0}"/>
              </a:ext>
            </a:extLst>
          </p:cNvPr>
          <p:cNvCxnSpPr/>
          <p:nvPr/>
        </p:nvCxnSpPr>
        <p:spPr>
          <a:xfrm>
            <a:off x="2124489" y="2553733"/>
            <a:ext cx="1417320" cy="0"/>
          </a:xfrm>
          <a:prstGeom prst="straightConnector1">
            <a:avLst/>
          </a:prstGeom>
          <a:noFill/>
          <a:ln w="19050" cap="flat" cmpd="sng">
            <a:solidFill>
              <a:srgbClr val="434343"/>
            </a:solidFill>
            <a:prstDash val="solid"/>
            <a:round/>
            <a:headEnd type="oval" w="med" len="med"/>
            <a:tailEnd type="oval" w="med" len="med"/>
          </a:ln>
        </p:spPr>
      </p:cxnSp>
      <p:cxnSp>
        <p:nvCxnSpPr>
          <p:cNvPr id="1136" name="Google Shape;1136;p29">
            <a:extLst>
              <a:ext uri="{FF2B5EF4-FFF2-40B4-BE49-F238E27FC236}">
                <a16:creationId xmlns:a16="http://schemas.microsoft.com/office/drawing/2014/main" id="{5BC4AFA5-D2AB-913A-B8C9-91B2B4133610}"/>
              </a:ext>
            </a:extLst>
          </p:cNvPr>
          <p:cNvCxnSpPr/>
          <p:nvPr/>
        </p:nvCxnSpPr>
        <p:spPr>
          <a:xfrm>
            <a:off x="2552564" y="3161568"/>
            <a:ext cx="1171500" cy="0"/>
          </a:xfrm>
          <a:prstGeom prst="straightConnector1">
            <a:avLst/>
          </a:prstGeom>
          <a:noFill/>
          <a:ln w="19050" cap="flat" cmpd="sng">
            <a:solidFill>
              <a:srgbClr val="434343"/>
            </a:solidFill>
            <a:prstDash val="solid"/>
            <a:round/>
            <a:headEnd type="oval" w="med" len="med"/>
            <a:tailEnd type="oval" w="med" len="med"/>
          </a:ln>
        </p:spPr>
      </p:cxnSp>
      <p:cxnSp>
        <p:nvCxnSpPr>
          <p:cNvPr id="1137" name="Google Shape;1137;p29">
            <a:extLst>
              <a:ext uri="{FF2B5EF4-FFF2-40B4-BE49-F238E27FC236}">
                <a16:creationId xmlns:a16="http://schemas.microsoft.com/office/drawing/2014/main" id="{D7FDB454-7D29-A542-2F1C-A5C4D3242C96}"/>
              </a:ext>
            </a:extLst>
          </p:cNvPr>
          <p:cNvCxnSpPr>
            <a:cxnSpLocks/>
            <a:endCxn id="24" idx="3"/>
          </p:cNvCxnSpPr>
          <p:nvPr/>
        </p:nvCxnSpPr>
        <p:spPr>
          <a:xfrm flipV="1">
            <a:off x="5602433" y="2618753"/>
            <a:ext cx="1418122" cy="4214"/>
          </a:xfrm>
          <a:prstGeom prst="straightConnector1">
            <a:avLst/>
          </a:prstGeom>
          <a:noFill/>
          <a:ln w="19050" cap="flat" cmpd="sng">
            <a:solidFill>
              <a:srgbClr val="434343"/>
            </a:solidFill>
            <a:prstDash val="solid"/>
            <a:round/>
            <a:headEnd type="oval" w="med" len="med"/>
            <a:tailEnd type="oval" w="med" len="med"/>
          </a:ln>
        </p:spPr>
      </p:cxnSp>
      <p:cxnSp>
        <p:nvCxnSpPr>
          <p:cNvPr id="1138" name="Google Shape;1138;p29">
            <a:extLst>
              <a:ext uri="{FF2B5EF4-FFF2-40B4-BE49-F238E27FC236}">
                <a16:creationId xmlns:a16="http://schemas.microsoft.com/office/drawing/2014/main" id="{B1712C33-E6E1-4216-8DA9-B81772CC19B3}"/>
              </a:ext>
            </a:extLst>
          </p:cNvPr>
          <p:cNvCxnSpPr/>
          <p:nvPr/>
        </p:nvCxnSpPr>
        <p:spPr>
          <a:xfrm>
            <a:off x="5320485" y="3186877"/>
            <a:ext cx="1171500" cy="0"/>
          </a:xfrm>
          <a:prstGeom prst="straightConnector1">
            <a:avLst/>
          </a:prstGeom>
          <a:noFill/>
          <a:ln w="19050" cap="flat" cmpd="sng">
            <a:solidFill>
              <a:srgbClr val="434343"/>
            </a:solidFill>
            <a:prstDash val="solid"/>
            <a:round/>
            <a:headEnd type="oval" w="med" len="med"/>
            <a:tailEnd type="oval" w="med" len="med"/>
          </a:ln>
        </p:spPr>
      </p:cxnSp>
      <p:grpSp>
        <p:nvGrpSpPr>
          <p:cNvPr id="2" name="Google Shape;7111;p45">
            <a:extLst>
              <a:ext uri="{FF2B5EF4-FFF2-40B4-BE49-F238E27FC236}">
                <a16:creationId xmlns:a16="http://schemas.microsoft.com/office/drawing/2014/main" id="{478B075F-069E-9EE6-BFE6-9FB579E3759A}"/>
              </a:ext>
            </a:extLst>
          </p:cNvPr>
          <p:cNvGrpSpPr/>
          <p:nvPr/>
        </p:nvGrpSpPr>
        <p:grpSpPr>
          <a:xfrm>
            <a:off x="4401334" y="2405747"/>
            <a:ext cx="331993" cy="331993"/>
            <a:chOff x="870939" y="2439293"/>
            <a:chExt cx="331993" cy="331993"/>
          </a:xfrm>
        </p:grpSpPr>
        <p:sp>
          <p:nvSpPr>
            <p:cNvPr id="3" name="Google Shape;7112;p45">
              <a:extLst>
                <a:ext uri="{FF2B5EF4-FFF2-40B4-BE49-F238E27FC236}">
                  <a16:creationId xmlns:a16="http://schemas.microsoft.com/office/drawing/2014/main" id="{8472391D-407A-4A89-8E0F-D9B53C53979D}"/>
                </a:ext>
              </a:extLst>
            </p:cNvPr>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113;p45">
              <a:extLst>
                <a:ext uri="{FF2B5EF4-FFF2-40B4-BE49-F238E27FC236}">
                  <a16:creationId xmlns:a16="http://schemas.microsoft.com/office/drawing/2014/main" id="{B0D7219F-1F9C-B5AD-10FB-F70C80770AE0}"/>
                </a:ext>
              </a:extLst>
            </p:cNvPr>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114;p45">
              <a:extLst>
                <a:ext uri="{FF2B5EF4-FFF2-40B4-BE49-F238E27FC236}">
                  <a16:creationId xmlns:a16="http://schemas.microsoft.com/office/drawing/2014/main" id="{480D36A3-9797-CC56-4300-1698A354080D}"/>
                </a:ext>
              </a:extLst>
            </p:cNvPr>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115;p45">
              <a:extLst>
                <a:ext uri="{FF2B5EF4-FFF2-40B4-BE49-F238E27FC236}">
                  <a16:creationId xmlns:a16="http://schemas.microsoft.com/office/drawing/2014/main" id="{9CA4A411-7B34-F4DF-AF40-F4C83D922E61}"/>
                </a:ext>
              </a:extLst>
            </p:cNvPr>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116;p45">
              <a:extLst>
                <a:ext uri="{FF2B5EF4-FFF2-40B4-BE49-F238E27FC236}">
                  <a16:creationId xmlns:a16="http://schemas.microsoft.com/office/drawing/2014/main" id="{CE549BB0-B191-F187-A7A1-23E7967888DA}"/>
                </a:ext>
              </a:extLst>
            </p:cNvPr>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117;p45">
              <a:extLst>
                <a:ext uri="{FF2B5EF4-FFF2-40B4-BE49-F238E27FC236}">
                  <a16:creationId xmlns:a16="http://schemas.microsoft.com/office/drawing/2014/main" id="{4AFA8016-CB35-A484-F896-87508BA189A5}"/>
                </a:ext>
              </a:extLst>
            </p:cNvPr>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118;p45">
              <a:extLst>
                <a:ext uri="{FF2B5EF4-FFF2-40B4-BE49-F238E27FC236}">
                  <a16:creationId xmlns:a16="http://schemas.microsoft.com/office/drawing/2014/main" id="{256FA87D-3AB8-EE4C-655C-6514C513B3B0}"/>
                </a:ext>
              </a:extLst>
            </p:cNvPr>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119;p45">
              <a:extLst>
                <a:ext uri="{FF2B5EF4-FFF2-40B4-BE49-F238E27FC236}">
                  <a16:creationId xmlns:a16="http://schemas.microsoft.com/office/drawing/2014/main" id="{57A9A8EC-E948-2AF3-B2E2-91301D6CAB24}"/>
                </a:ext>
              </a:extLst>
            </p:cNvPr>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120;p45">
              <a:extLst>
                <a:ext uri="{FF2B5EF4-FFF2-40B4-BE49-F238E27FC236}">
                  <a16:creationId xmlns:a16="http://schemas.microsoft.com/office/drawing/2014/main" id="{7A1FA49E-E2A0-29C8-B0F4-03702387AFAB}"/>
                </a:ext>
              </a:extLst>
            </p:cNvPr>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121;p45">
              <a:extLst>
                <a:ext uri="{FF2B5EF4-FFF2-40B4-BE49-F238E27FC236}">
                  <a16:creationId xmlns:a16="http://schemas.microsoft.com/office/drawing/2014/main" id="{7FFF0710-AB38-4D0A-A24E-4F88C931E656}"/>
                </a:ext>
              </a:extLst>
            </p:cNvPr>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122;p45">
              <a:extLst>
                <a:ext uri="{FF2B5EF4-FFF2-40B4-BE49-F238E27FC236}">
                  <a16:creationId xmlns:a16="http://schemas.microsoft.com/office/drawing/2014/main" id="{43E3AF6B-83F1-8670-29CA-3301461BD7E6}"/>
                </a:ext>
              </a:extLst>
            </p:cNvPr>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123;p45">
              <a:extLst>
                <a:ext uri="{FF2B5EF4-FFF2-40B4-BE49-F238E27FC236}">
                  <a16:creationId xmlns:a16="http://schemas.microsoft.com/office/drawing/2014/main" id="{0531ED2C-08FE-AF46-DFF7-42BD54247BE0}"/>
                </a:ext>
              </a:extLst>
            </p:cNvPr>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124;p45">
              <a:extLst>
                <a:ext uri="{FF2B5EF4-FFF2-40B4-BE49-F238E27FC236}">
                  <a16:creationId xmlns:a16="http://schemas.microsoft.com/office/drawing/2014/main" id="{1678ABD9-6881-B055-3F9A-9337B749A7BB}"/>
                </a:ext>
              </a:extLst>
            </p:cNvPr>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125;p45">
              <a:extLst>
                <a:ext uri="{FF2B5EF4-FFF2-40B4-BE49-F238E27FC236}">
                  <a16:creationId xmlns:a16="http://schemas.microsoft.com/office/drawing/2014/main" id="{8DAAC03C-A394-C1AB-348D-2BACA61AA79C}"/>
                </a:ext>
              </a:extLst>
            </p:cNvPr>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126;p45">
              <a:extLst>
                <a:ext uri="{FF2B5EF4-FFF2-40B4-BE49-F238E27FC236}">
                  <a16:creationId xmlns:a16="http://schemas.microsoft.com/office/drawing/2014/main" id="{00FB6BC2-C31D-C861-A457-178903091543}"/>
                </a:ext>
              </a:extLst>
            </p:cNvPr>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127;p45">
              <a:extLst>
                <a:ext uri="{FF2B5EF4-FFF2-40B4-BE49-F238E27FC236}">
                  <a16:creationId xmlns:a16="http://schemas.microsoft.com/office/drawing/2014/main" id="{74E8E9D0-550E-DD98-AFD1-C78EB3F5ECC3}"/>
                </a:ext>
              </a:extLst>
            </p:cNvPr>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id="{C5F8EB4A-5395-8CA4-27AB-0FDF983585FB}"/>
              </a:ext>
            </a:extLst>
          </p:cNvPr>
          <p:cNvSpPr txBox="1"/>
          <p:nvPr/>
        </p:nvSpPr>
        <p:spPr>
          <a:xfrm>
            <a:off x="2750115" y="1031605"/>
            <a:ext cx="3556815" cy="276999"/>
          </a:xfrm>
          <a:prstGeom prst="rect">
            <a:avLst/>
          </a:prstGeom>
          <a:noFill/>
        </p:spPr>
        <p:txBody>
          <a:bodyPr wrap="square">
            <a:spAutoFit/>
          </a:bodyPr>
          <a:lstStyle/>
          <a:p>
            <a:pPr algn="ctr"/>
            <a:r>
              <a:rPr lang="en-US" sz="1200" dirty="0">
                <a:solidFill>
                  <a:srgbClr val="434343"/>
                </a:solidFill>
                <a:latin typeface="Montserrat ExtraBold"/>
                <a:sym typeface="Montserrat ExtraBold"/>
              </a:rPr>
              <a:t>WE SEARCHED IN MULTIPLE DATA SITES</a:t>
            </a:r>
          </a:p>
        </p:txBody>
      </p:sp>
      <p:cxnSp>
        <p:nvCxnSpPr>
          <p:cNvPr id="21" name="Google Shape;1135;p29">
            <a:extLst>
              <a:ext uri="{FF2B5EF4-FFF2-40B4-BE49-F238E27FC236}">
                <a16:creationId xmlns:a16="http://schemas.microsoft.com/office/drawing/2014/main" id="{7EB34683-C6D9-6E4D-1CC4-52A49E8E0FAA}"/>
              </a:ext>
            </a:extLst>
          </p:cNvPr>
          <p:cNvCxnSpPr>
            <a:cxnSpLocks/>
          </p:cNvCxnSpPr>
          <p:nvPr/>
        </p:nvCxnSpPr>
        <p:spPr>
          <a:xfrm>
            <a:off x="2522375" y="2035448"/>
            <a:ext cx="1170432" cy="1"/>
          </a:xfrm>
          <a:prstGeom prst="straightConnector1">
            <a:avLst/>
          </a:prstGeom>
          <a:noFill/>
          <a:ln w="19050" cap="flat" cmpd="sng">
            <a:solidFill>
              <a:srgbClr val="434343"/>
            </a:solidFill>
            <a:prstDash val="solid"/>
            <a:round/>
            <a:headEnd type="oval" w="med" len="med"/>
            <a:tailEnd type="oval" w="med" len="med"/>
          </a:ln>
        </p:spPr>
      </p:cxnSp>
      <p:cxnSp>
        <p:nvCxnSpPr>
          <p:cNvPr id="22" name="Google Shape;1135;p29">
            <a:extLst>
              <a:ext uri="{FF2B5EF4-FFF2-40B4-BE49-F238E27FC236}">
                <a16:creationId xmlns:a16="http://schemas.microsoft.com/office/drawing/2014/main" id="{EE68B6A9-39F9-D821-02AB-369778337852}"/>
              </a:ext>
            </a:extLst>
          </p:cNvPr>
          <p:cNvCxnSpPr/>
          <p:nvPr/>
        </p:nvCxnSpPr>
        <p:spPr>
          <a:xfrm>
            <a:off x="5397519" y="2035448"/>
            <a:ext cx="1171500" cy="0"/>
          </a:xfrm>
          <a:prstGeom prst="straightConnector1">
            <a:avLst/>
          </a:prstGeom>
          <a:noFill/>
          <a:ln w="19050" cap="flat" cmpd="sng">
            <a:solidFill>
              <a:srgbClr val="434343"/>
            </a:solidFill>
            <a:prstDash val="solid"/>
            <a:round/>
            <a:headEnd type="oval" w="med" len="med"/>
            <a:tailEnd type="oval" w="med" len="med"/>
          </a:ln>
        </p:spPr>
      </p:cxnSp>
      <p:sp>
        <p:nvSpPr>
          <p:cNvPr id="24" name="Google Shape;1115;p29">
            <a:extLst>
              <a:ext uri="{FF2B5EF4-FFF2-40B4-BE49-F238E27FC236}">
                <a16:creationId xmlns:a16="http://schemas.microsoft.com/office/drawing/2014/main" id="{D3D24508-B5A4-FA6D-130F-BDC6ABC3A716}"/>
              </a:ext>
            </a:extLst>
          </p:cNvPr>
          <p:cNvSpPr txBox="1"/>
          <p:nvPr/>
        </p:nvSpPr>
        <p:spPr>
          <a:xfrm>
            <a:off x="5644769" y="2374103"/>
            <a:ext cx="1375786" cy="4893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n-US" sz="1100" dirty="0">
                <a:solidFill>
                  <a:srgbClr val="434343"/>
                </a:solidFill>
                <a:latin typeface="Montserrat ExtraBold"/>
                <a:ea typeface="Montserrat ExtraBold"/>
                <a:cs typeface="Montserrat ExtraBold"/>
                <a:sym typeface="Montserrat ExtraBold"/>
              </a:rPr>
              <a:t>Github Datasets .5</a:t>
            </a:r>
            <a:endParaRPr sz="1100" dirty="0">
              <a:solidFill>
                <a:srgbClr val="434343"/>
              </a:solidFill>
              <a:latin typeface="Montserrat ExtraBold"/>
              <a:ea typeface="Montserrat ExtraBold"/>
              <a:cs typeface="Montserrat ExtraBold"/>
              <a:sym typeface="Montserrat ExtraBold"/>
            </a:endParaRPr>
          </a:p>
        </p:txBody>
      </p:sp>
      <p:sp>
        <p:nvSpPr>
          <p:cNvPr id="25" name="Google Shape;1115;p29">
            <a:extLst>
              <a:ext uri="{FF2B5EF4-FFF2-40B4-BE49-F238E27FC236}">
                <a16:creationId xmlns:a16="http://schemas.microsoft.com/office/drawing/2014/main" id="{18C6FF34-BA3A-34B1-63B5-E37638E95CBF}"/>
              </a:ext>
            </a:extLst>
          </p:cNvPr>
          <p:cNvSpPr txBox="1"/>
          <p:nvPr/>
        </p:nvSpPr>
        <p:spPr>
          <a:xfrm>
            <a:off x="5305549" y="2947299"/>
            <a:ext cx="1171499" cy="368968"/>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n-US" sz="1200" dirty="0">
                <a:solidFill>
                  <a:srgbClr val="434343"/>
                </a:solidFill>
                <a:latin typeface="Montserrat ExtraBold"/>
                <a:ea typeface="Montserrat ExtraBold"/>
                <a:cs typeface="Montserrat ExtraBold"/>
                <a:sym typeface="Montserrat ExtraBold"/>
              </a:rPr>
              <a:t>Knoema .6</a:t>
            </a:r>
            <a:endParaRPr sz="1200" dirty="0">
              <a:solidFill>
                <a:srgbClr val="434343"/>
              </a:solidFill>
              <a:latin typeface="Montserrat ExtraBold"/>
              <a:ea typeface="Montserrat ExtraBold"/>
              <a:cs typeface="Montserrat ExtraBold"/>
              <a:sym typeface="Montserrat ExtraBold"/>
            </a:endParaRPr>
          </a:p>
        </p:txBody>
      </p:sp>
      <p:sp>
        <p:nvSpPr>
          <p:cNvPr id="29" name="TextBox 28">
            <a:extLst>
              <a:ext uri="{FF2B5EF4-FFF2-40B4-BE49-F238E27FC236}">
                <a16:creationId xmlns:a16="http://schemas.microsoft.com/office/drawing/2014/main" id="{43F312E2-9DCC-2810-2AB6-EA7C88D3EA91}"/>
              </a:ext>
            </a:extLst>
          </p:cNvPr>
          <p:cNvSpPr txBox="1"/>
          <p:nvPr/>
        </p:nvSpPr>
        <p:spPr>
          <a:xfrm>
            <a:off x="2316818" y="4035140"/>
            <a:ext cx="4713248" cy="646331"/>
          </a:xfrm>
          <a:prstGeom prst="rect">
            <a:avLst/>
          </a:prstGeom>
          <a:noFill/>
        </p:spPr>
        <p:txBody>
          <a:bodyPr wrap="square">
            <a:spAutoFit/>
          </a:bodyPr>
          <a:lstStyle/>
          <a:p>
            <a:pPr marL="0" lvl="0" indent="0" algn="ctr" rtl="0">
              <a:spcBef>
                <a:spcPts val="0"/>
              </a:spcBef>
              <a:spcAft>
                <a:spcPts val="0"/>
              </a:spcAft>
            </a:pPr>
            <a:r>
              <a:rPr lang="en-US" sz="1200" dirty="0">
                <a:solidFill>
                  <a:srgbClr val="434343"/>
                </a:solidFill>
                <a:latin typeface="Montserrat ExtraBold"/>
              </a:rPr>
              <a:t>We finally found the suitable dataset for our topic on </a:t>
            </a:r>
            <a:r>
              <a:rPr lang="en-US" sz="1200" dirty="0">
                <a:solidFill>
                  <a:srgbClr val="434343"/>
                </a:solidFill>
                <a:latin typeface="Montserrat ExtraBold"/>
                <a:hlinkClick r:id="rId4">
                  <a:extLst>
                    <a:ext uri="{A12FA001-AC4F-418D-AE19-62706E023703}">
                      <ahyp:hlinkClr xmlns:ahyp="http://schemas.microsoft.com/office/drawing/2018/hyperlinkcolor" val="tx"/>
                    </a:ext>
                  </a:extLst>
                </a:hlinkClick>
              </a:rPr>
              <a:t>Kaggle</a:t>
            </a:r>
            <a:r>
              <a:rPr lang="en-US" sz="1200" dirty="0">
                <a:solidFill>
                  <a:srgbClr val="434343"/>
                </a:solidFill>
                <a:latin typeface="Montserrat ExtraBold"/>
              </a:rPr>
              <a:t>. </a:t>
            </a:r>
          </a:p>
          <a:p>
            <a:pPr marL="0" lvl="0" indent="0" algn="ctr" rtl="0">
              <a:spcBef>
                <a:spcPts val="0"/>
              </a:spcBef>
              <a:spcAft>
                <a:spcPts val="0"/>
              </a:spcAft>
            </a:pPr>
            <a:endParaRPr lang="en-US" sz="1200" dirty="0">
              <a:solidFill>
                <a:srgbClr val="434343"/>
              </a:solidFill>
              <a:latin typeface="Montserrat ExtraBold"/>
            </a:endParaRPr>
          </a:p>
        </p:txBody>
      </p:sp>
      <p:sp>
        <p:nvSpPr>
          <p:cNvPr id="23" name="Google Shape;173;p16">
            <a:extLst>
              <a:ext uri="{FF2B5EF4-FFF2-40B4-BE49-F238E27FC236}">
                <a16:creationId xmlns:a16="http://schemas.microsoft.com/office/drawing/2014/main" id="{B997035A-D26D-CDB2-48B4-DA9063554B87}"/>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5"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97514403"/>
      </p:ext>
    </p:extLst>
  </p:cSld>
  <p:clrMapOvr>
    <a:overrideClrMapping bg1="lt1" tx1="dk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3E873231-24F1-EF07-25AC-4D111C9CE883}"/>
            </a:ext>
          </a:extLst>
        </p:cNvPr>
        <p:cNvGrpSpPr/>
        <p:nvPr/>
      </p:nvGrpSpPr>
      <p:grpSpPr>
        <a:xfrm>
          <a:off x="0" y="0"/>
          <a:ext cx="0" cy="0"/>
          <a:chOff x="0" y="0"/>
          <a:chExt cx="0" cy="0"/>
        </a:xfrm>
      </p:grpSpPr>
      <p:sp>
        <p:nvSpPr>
          <p:cNvPr id="184" name="Google Shape;184;p17">
            <a:extLst>
              <a:ext uri="{FF2B5EF4-FFF2-40B4-BE49-F238E27FC236}">
                <a16:creationId xmlns:a16="http://schemas.microsoft.com/office/drawing/2014/main" id="{30B6D506-C623-9B01-D85F-A1057030E918}"/>
              </a:ext>
            </a:extLst>
          </p:cNvPr>
          <p:cNvSpPr txBox="1">
            <a:spLocks noGrp="1"/>
          </p:cNvSpPr>
          <p:nvPr>
            <p:ph type="ctrTitle"/>
          </p:nvPr>
        </p:nvSpPr>
        <p:spPr>
          <a:xfrm>
            <a:off x="831200" y="1605949"/>
            <a:ext cx="3867300" cy="8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434343"/>
                </a:solidFill>
              </a:rPr>
              <a:t>GOAL OF THE PROJECT</a:t>
            </a:r>
            <a:endParaRPr dirty="0">
              <a:solidFill>
                <a:srgbClr val="434343"/>
              </a:solidFill>
            </a:endParaRPr>
          </a:p>
        </p:txBody>
      </p:sp>
      <p:grpSp>
        <p:nvGrpSpPr>
          <p:cNvPr id="186" name="Google Shape;186;p17">
            <a:extLst>
              <a:ext uri="{FF2B5EF4-FFF2-40B4-BE49-F238E27FC236}">
                <a16:creationId xmlns:a16="http://schemas.microsoft.com/office/drawing/2014/main" id="{1E10E14E-C14D-A43F-00A5-0BC27D956971}"/>
              </a:ext>
            </a:extLst>
          </p:cNvPr>
          <p:cNvGrpSpPr/>
          <p:nvPr/>
        </p:nvGrpSpPr>
        <p:grpSpPr>
          <a:xfrm>
            <a:off x="5811131" y="1111432"/>
            <a:ext cx="1980215" cy="1907859"/>
            <a:chOff x="1029600" y="238175"/>
            <a:chExt cx="5360625" cy="5164750"/>
          </a:xfrm>
        </p:grpSpPr>
        <p:sp>
          <p:nvSpPr>
            <p:cNvPr id="187" name="Google Shape;187;p17">
              <a:extLst>
                <a:ext uri="{FF2B5EF4-FFF2-40B4-BE49-F238E27FC236}">
                  <a16:creationId xmlns:a16="http://schemas.microsoft.com/office/drawing/2014/main" id="{96E28AC7-3DC4-0E79-E120-A68352950046}"/>
                </a:ext>
              </a:extLst>
            </p:cNvPr>
            <p:cNvSpPr/>
            <p:nvPr/>
          </p:nvSpPr>
          <p:spPr>
            <a:xfrm>
              <a:off x="1029600" y="238175"/>
              <a:ext cx="5317100" cy="4055200"/>
            </a:xfrm>
            <a:custGeom>
              <a:avLst/>
              <a:gdLst/>
              <a:ahLst/>
              <a:cxnLst/>
              <a:rect l="l" t="t" r="r" b="b"/>
              <a:pathLst>
                <a:path w="212684" h="162208" extrusionOk="0">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a:extLst>
                <a:ext uri="{FF2B5EF4-FFF2-40B4-BE49-F238E27FC236}">
                  <a16:creationId xmlns:a16="http://schemas.microsoft.com/office/drawing/2014/main" id="{0A68C0D9-9CFD-C665-6CDA-D15237CD48B8}"/>
                </a:ext>
              </a:extLst>
            </p:cNvPr>
            <p:cNvSpPr/>
            <p:nvPr/>
          </p:nvSpPr>
          <p:spPr>
            <a:xfrm>
              <a:off x="1643125" y="2170000"/>
              <a:ext cx="4242350" cy="3232925"/>
            </a:xfrm>
            <a:custGeom>
              <a:avLst/>
              <a:gdLst/>
              <a:ahLst/>
              <a:cxnLst/>
              <a:rect l="l" t="t" r="r" b="b"/>
              <a:pathLst>
                <a:path w="169694" h="129317" extrusionOk="0">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a:extLst>
                <a:ext uri="{FF2B5EF4-FFF2-40B4-BE49-F238E27FC236}">
                  <a16:creationId xmlns:a16="http://schemas.microsoft.com/office/drawing/2014/main" id="{6F20A6F4-013B-2D22-AB12-FC14AB0EB336}"/>
                </a:ext>
              </a:extLst>
            </p:cNvPr>
            <p:cNvSpPr/>
            <p:nvPr/>
          </p:nvSpPr>
          <p:spPr>
            <a:xfrm>
              <a:off x="1138400" y="1978550"/>
              <a:ext cx="5251825" cy="2817375"/>
            </a:xfrm>
            <a:custGeom>
              <a:avLst/>
              <a:gdLst/>
              <a:ahLst/>
              <a:cxnLst/>
              <a:rect l="l" t="t" r="r" b="b"/>
              <a:pathLst>
                <a:path w="210073" h="112695" extrusionOk="0">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a:extLst>
                <a:ext uri="{FF2B5EF4-FFF2-40B4-BE49-F238E27FC236}">
                  <a16:creationId xmlns:a16="http://schemas.microsoft.com/office/drawing/2014/main" id="{B8CFBCA5-9843-27D4-78EE-EB83DB93108D}"/>
                </a:ext>
              </a:extLst>
            </p:cNvPr>
            <p:cNvSpPr/>
            <p:nvPr/>
          </p:nvSpPr>
          <p:spPr>
            <a:xfrm>
              <a:off x="3357450" y="3714650"/>
              <a:ext cx="813700" cy="813700"/>
            </a:xfrm>
            <a:custGeom>
              <a:avLst/>
              <a:gdLst/>
              <a:ahLst/>
              <a:cxnLst/>
              <a:rect l="l" t="t" r="r" b="b"/>
              <a:pathLst>
                <a:path w="32548" h="32548" extrusionOk="0">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a:extLst>
                <a:ext uri="{FF2B5EF4-FFF2-40B4-BE49-F238E27FC236}">
                  <a16:creationId xmlns:a16="http://schemas.microsoft.com/office/drawing/2014/main" id="{93E298D7-4B60-154E-2A4A-86D84D3B16BF}"/>
                </a:ext>
              </a:extLst>
            </p:cNvPr>
            <p:cNvSpPr/>
            <p:nvPr/>
          </p:nvSpPr>
          <p:spPr>
            <a:xfrm>
              <a:off x="3115975" y="3635175"/>
              <a:ext cx="1133500" cy="971500"/>
            </a:xfrm>
            <a:custGeom>
              <a:avLst/>
              <a:gdLst/>
              <a:ahLst/>
              <a:cxnLst/>
              <a:rect l="l" t="t" r="r" b="b"/>
              <a:pathLst>
                <a:path w="45340" h="38860" extrusionOk="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a:extLst>
                <a:ext uri="{FF2B5EF4-FFF2-40B4-BE49-F238E27FC236}">
                  <a16:creationId xmlns:a16="http://schemas.microsoft.com/office/drawing/2014/main" id="{63743F46-D15E-6D0E-9F46-3C941319F636}"/>
                </a:ext>
              </a:extLst>
            </p:cNvPr>
            <p:cNvSpPr/>
            <p:nvPr/>
          </p:nvSpPr>
          <p:spPr>
            <a:xfrm>
              <a:off x="3775175" y="3686375"/>
              <a:ext cx="25" cy="815850"/>
            </a:xfrm>
            <a:custGeom>
              <a:avLst/>
              <a:gdLst/>
              <a:ahLst/>
              <a:cxnLst/>
              <a:rect l="l" t="t" r="r" b="b"/>
              <a:pathLst>
                <a:path w="1" h="32634" extrusionOk="0">
                  <a:moveTo>
                    <a:pt x="0" y="1"/>
                  </a:moveTo>
                  <a:lnTo>
                    <a:pt x="0" y="32634"/>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a:extLst>
                <a:ext uri="{FF2B5EF4-FFF2-40B4-BE49-F238E27FC236}">
                  <a16:creationId xmlns:a16="http://schemas.microsoft.com/office/drawing/2014/main" id="{DF187AD6-6DD9-F10B-C472-64D99F4D7F96}"/>
                </a:ext>
              </a:extLst>
            </p:cNvPr>
            <p:cNvSpPr/>
            <p:nvPr/>
          </p:nvSpPr>
          <p:spPr>
            <a:xfrm>
              <a:off x="3694675" y="3686375"/>
              <a:ext cx="163175" cy="815850"/>
            </a:xfrm>
            <a:custGeom>
              <a:avLst/>
              <a:gdLst/>
              <a:ahLst/>
              <a:cxnLst/>
              <a:rect l="l" t="t" r="r" b="b"/>
              <a:pathLst>
                <a:path w="6527" h="32634" extrusionOk="0">
                  <a:moveTo>
                    <a:pt x="0" y="1"/>
                  </a:moveTo>
                  <a:lnTo>
                    <a:pt x="0" y="32634"/>
                  </a:lnTo>
                  <a:lnTo>
                    <a:pt x="6527" y="32634"/>
                  </a:lnTo>
                  <a:lnTo>
                    <a:pt x="6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a:extLst>
                <a:ext uri="{FF2B5EF4-FFF2-40B4-BE49-F238E27FC236}">
                  <a16:creationId xmlns:a16="http://schemas.microsoft.com/office/drawing/2014/main" id="{5492C222-BD63-69C8-96BE-A013B55292B2}"/>
                </a:ext>
              </a:extLst>
            </p:cNvPr>
            <p:cNvSpPr/>
            <p:nvPr/>
          </p:nvSpPr>
          <p:spPr>
            <a:xfrm>
              <a:off x="3340050" y="4121500"/>
              <a:ext cx="844150" cy="25"/>
            </a:xfrm>
            <a:custGeom>
              <a:avLst/>
              <a:gdLst/>
              <a:ahLst/>
              <a:cxnLst/>
              <a:rect l="l" t="t" r="r" b="b"/>
              <a:pathLst>
                <a:path w="33766" h="1" extrusionOk="0">
                  <a:moveTo>
                    <a:pt x="1" y="0"/>
                  </a:moveTo>
                  <a:lnTo>
                    <a:pt x="33765" y="0"/>
                  </a:lnTo>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a:extLst>
                <a:ext uri="{FF2B5EF4-FFF2-40B4-BE49-F238E27FC236}">
                  <a16:creationId xmlns:a16="http://schemas.microsoft.com/office/drawing/2014/main" id="{A06EECF7-2F18-8DD6-53B5-EE9AF783A3B7}"/>
                </a:ext>
              </a:extLst>
            </p:cNvPr>
            <p:cNvSpPr/>
            <p:nvPr/>
          </p:nvSpPr>
          <p:spPr>
            <a:xfrm>
              <a:off x="3340050" y="4038825"/>
              <a:ext cx="844150" cy="163175"/>
            </a:xfrm>
            <a:custGeom>
              <a:avLst/>
              <a:gdLst/>
              <a:ahLst/>
              <a:cxnLst/>
              <a:rect l="l" t="t" r="r" b="b"/>
              <a:pathLst>
                <a:path w="33766" h="6527" extrusionOk="0">
                  <a:moveTo>
                    <a:pt x="1" y="0"/>
                  </a:moveTo>
                  <a:lnTo>
                    <a:pt x="1" y="6527"/>
                  </a:lnTo>
                  <a:lnTo>
                    <a:pt x="33765" y="6527"/>
                  </a:lnTo>
                  <a:lnTo>
                    <a:pt x="3376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17">
            <a:extLst>
              <a:ext uri="{FF2B5EF4-FFF2-40B4-BE49-F238E27FC236}">
                <a16:creationId xmlns:a16="http://schemas.microsoft.com/office/drawing/2014/main" id="{DEEBA8DA-AC73-1BC8-3627-B765A6B70424}"/>
              </a:ext>
            </a:extLst>
          </p:cNvPr>
          <p:cNvSpPr txBox="1"/>
          <p:nvPr/>
        </p:nvSpPr>
        <p:spPr>
          <a:xfrm>
            <a:off x="5591475" y="302241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74C1B9"/>
                </a:solidFill>
                <a:latin typeface="Montserrat Light"/>
                <a:ea typeface="Montserrat Light"/>
                <a:cs typeface="Montserrat Light"/>
                <a:sym typeface="Montserrat Light"/>
              </a:rPr>
              <a:t>Egypt</a:t>
            </a:r>
            <a:endParaRPr sz="3000" dirty="0">
              <a:solidFill>
                <a:srgbClr val="74C1B9"/>
              </a:solidFill>
              <a:latin typeface="Montserrat Black"/>
              <a:ea typeface="Montserrat Black"/>
              <a:cs typeface="Montserrat Black"/>
              <a:sym typeface="Montserrat Black"/>
            </a:endParaRPr>
          </a:p>
        </p:txBody>
      </p:sp>
      <p:sp>
        <p:nvSpPr>
          <p:cNvPr id="197" name="Google Shape;197;p17">
            <a:extLst>
              <a:ext uri="{FF2B5EF4-FFF2-40B4-BE49-F238E27FC236}">
                <a16:creationId xmlns:a16="http://schemas.microsoft.com/office/drawing/2014/main" id="{4D6FD46F-0D68-93A9-4A5B-CAE7B23E516C}"/>
              </a:ext>
            </a:extLst>
          </p:cNvPr>
          <p:cNvSpPr txBox="1"/>
          <p:nvPr/>
        </p:nvSpPr>
        <p:spPr>
          <a:xfrm>
            <a:off x="5591475" y="3460563"/>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Montserrat Light"/>
                <a:ea typeface="Montserrat Light"/>
                <a:cs typeface="Montserrat Light"/>
                <a:sym typeface="Montserrat Light"/>
              </a:rPr>
              <a:t>REAL ESTATE</a:t>
            </a:r>
            <a:endParaRPr sz="1200" dirty="0">
              <a:solidFill>
                <a:srgbClr val="434343"/>
              </a:solidFill>
              <a:latin typeface="Montserrat Light"/>
              <a:ea typeface="Montserrat Light"/>
              <a:cs typeface="Montserrat Light"/>
              <a:sym typeface="Montserrat Light"/>
            </a:endParaRPr>
          </a:p>
        </p:txBody>
      </p:sp>
      <p:sp>
        <p:nvSpPr>
          <p:cNvPr id="3" name="Google Shape;173;p16">
            <a:extLst>
              <a:ext uri="{FF2B5EF4-FFF2-40B4-BE49-F238E27FC236}">
                <a16:creationId xmlns:a16="http://schemas.microsoft.com/office/drawing/2014/main" id="{0D76515C-D804-2D39-0AA8-443E45C6C584}"/>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575433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6C291DEF-C79F-FF17-A5C1-E7C038789CCA}"/>
            </a:ext>
          </a:extLst>
        </p:cNvPr>
        <p:cNvGrpSpPr/>
        <p:nvPr/>
      </p:nvGrpSpPr>
      <p:grpSpPr>
        <a:xfrm>
          <a:off x="0" y="0"/>
          <a:ext cx="0" cy="0"/>
          <a:chOff x="0" y="0"/>
          <a:chExt cx="0" cy="0"/>
        </a:xfrm>
      </p:grpSpPr>
      <p:sp>
        <p:nvSpPr>
          <p:cNvPr id="140" name="Google Shape;140;p15">
            <a:extLst>
              <a:ext uri="{FF2B5EF4-FFF2-40B4-BE49-F238E27FC236}">
                <a16:creationId xmlns:a16="http://schemas.microsoft.com/office/drawing/2014/main" id="{1DC19EFC-4886-4A5E-3E07-6C3B3F48DFF9}"/>
              </a:ext>
            </a:extLst>
          </p:cNvPr>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Do We Aim To?</a:t>
            </a:r>
            <a:endParaRPr dirty="0"/>
          </a:p>
        </p:txBody>
      </p:sp>
      <p:sp>
        <p:nvSpPr>
          <p:cNvPr id="141" name="Google Shape;141;p15">
            <a:extLst>
              <a:ext uri="{FF2B5EF4-FFF2-40B4-BE49-F238E27FC236}">
                <a16:creationId xmlns:a16="http://schemas.microsoft.com/office/drawing/2014/main" id="{40EF44D7-6CE6-8530-AAD3-014021044771}"/>
              </a:ext>
            </a:extLst>
          </p:cNvPr>
          <p:cNvSpPr txBox="1"/>
          <p:nvPr/>
        </p:nvSpPr>
        <p:spPr>
          <a:xfrm flipH="1">
            <a:off x="1660199" y="1454220"/>
            <a:ext cx="5823600" cy="2969280"/>
          </a:xfrm>
          <a:prstGeom prst="rect">
            <a:avLst/>
          </a:prstGeom>
          <a:noFill/>
          <a:ln>
            <a:noFill/>
          </a:ln>
        </p:spPr>
        <p:txBody>
          <a:bodyPr spcFirstLastPara="1" wrap="square" lIns="91425" tIns="91425" rIns="91425" bIns="91425" anchor="t" anchorCtr="0">
            <a:noAutofit/>
          </a:bodyPr>
          <a:lstStyle/>
          <a:p>
            <a:pPr lvl="0" algn="ctr">
              <a:lnSpc>
                <a:spcPct val="200000"/>
              </a:lnSpc>
            </a:pPr>
            <a:r>
              <a:rPr lang="en-US" dirty="0">
                <a:solidFill>
                  <a:srgbClr val="434343"/>
                </a:solidFill>
                <a:latin typeface="Montserrat ExtraBold"/>
              </a:rPr>
              <a:t>The goal of our project is to analyze the real estate market in Egypt using detailed data. Through this analysis, we aim to identify trends and patterns in property prices, locations, and features, providing a clearer understanding of the market landscape and helping individuals make informed decisions about real estate opportunities.</a:t>
            </a:r>
          </a:p>
        </p:txBody>
      </p:sp>
      <p:grpSp>
        <p:nvGrpSpPr>
          <p:cNvPr id="142" name="Google Shape;142;p15">
            <a:extLst>
              <a:ext uri="{FF2B5EF4-FFF2-40B4-BE49-F238E27FC236}">
                <a16:creationId xmlns:a16="http://schemas.microsoft.com/office/drawing/2014/main" id="{DB4E20C6-13B8-690B-9451-DAAA5C6B3CBA}"/>
              </a:ext>
            </a:extLst>
          </p:cNvPr>
          <p:cNvGrpSpPr/>
          <p:nvPr/>
        </p:nvGrpSpPr>
        <p:grpSpPr>
          <a:xfrm>
            <a:off x="732897" y="3217904"/>
            <a:ext cx="927302" cy="2083860"/>
            <a:chOff x="2449930" y="2556776"/>
            <a:chExt cx="1339065" cy="3009185"/>
          </a:xfrm>
        </p:grpSpPr>
        <p:sp>
          <p:nvSpPr>
            <p:cNvPr id="143" name="Google Shape;143;p15">
              <a:extLst>
                <a:ext uri="{FF2B5EF4-FFF2-40B4-BE49-F238E27FC236}">
                  <a16:creationId xmlns:a16="http://schemas.microsoft.com/office/drawing/2014/main" id="{20AB9E42-E187-1583-14B2-10EEA42E54C3}"/>
                </a:ext>
              </a:extLst>
            </p:cNvPr>
            <p:cNvSpPr/>
            <p:nvPr/>
          </p:nvSpPr>
          <p:spPr>
            <a:xfrm>
              <a:off x="2449930" y="25567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a:extLst>
                <a:ext uri="{FF2B5EF4-FFF2-40B4-BE49-F238E27FC236}">
                  <a16:creationId xmlns:a16="http://schemas.microsoft.com/office/drawing/2014/main" id="{34C0A9F7-CCD0-E30E-7989-57FCE8C57C8D}"/>
                </a:ext>
              </a:extLst>
            </p:cNvPr>
            <p:cNvSpPr/>
            <p:nvPr/>
          </p:nvSpPr>
          <p:spPr>
            <a:xfrm>
              <a:off x="2876464" y="32652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5">
            <a:extLst>
              <a:ext uri="{FF2B5EF4-FFF2-40B4-BE49-F238E27FC236}">
                <a16:creationId xmlns:a16="http://schemas.microsoft.com/office/drawing/2014/main" id="{A1F026D4-2C4C-7D79-C71C-1C5A25EBF86E}"/>
              </a:ext>
            </a:extLst>
          </p:cNvPr>
          <p:cNvGrpSpPr/>
          <p:nvPr/>
        </p:nvGrpSpPr>
        <p:grpSpPr>
          <a:xfrm>
            <a:off x="-2" y="3587707"/>
            <a:ext cx="1282408" cy="1701863"/>
            <a:chOff x="1231043" y="3326737"/>
            <a:chExt cx="1851853" cy="2457564"/>
          </a:xfrm>
        </p:grpSpPr>
        <p:sp>
          <p:nvSpPr>
            <p:cNvPr id="146" name="Google Shape;146;p15">
              <a:extLst>
                <a:ext uri="{FF2B5EF4-FFF2-40B4-BE49-F238E27FC236}">
                  <a16:creationId xmlns:a16="http://schemas.microsoft.com/office/drawing/2014/main" id="{0FE35E01-F3EC-C07E-F54D-32090BA8A480}"/>
                </a:ext>
              </a:extLst>
            </p:cNvPr>
            <p:cNvSpPr/>
            <p:nvPr/>
          </p:nvSpPr>
          <p:spPr>
            <a:xfrm>
              <a:off x="1231043" y="332673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a:extLst>
                <a:ext uri="{FF2B5EF4-FFF2-40B4-BE49-F238E27FC236}">
                  <a16:creationId xmlns:a16="http://schemas.microsoft.com/office/drawing/2014/main" id="{2DFB83E7-C0E6-8B8D-CA1F-82DB325944C6}"/>
                </a:ext>
              </a:extLst>
            </p:cNvPr>
            <p:cNvSpPr/>
            <p:nvPr/>
          </p:nvSpPr>
          <p:spPr>
            <a:xfrm>
              <a:off x="1899813" y="398028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73;p16">
            <a:extLst>
              <a:ext uri="{FF2B5EF4-FFF2-40B4-BE49-F238E27FC236}">
                <a16:creationId xmlns:a16="http://schemas.microsoft.com/office/drawing/2014/main" id="{CBDB124A-E1DB-45F7-7FA4-7F40629A93EE}"/>
              </a:ext>
            </a:extLst>
          </p:cNvPr>
          <p:cNvSpPr txBox="1">
            <a:spLocks/>
          </p:cNvSpPr>
          <p:nvPr/>
        </p:nvSpPr>
        <p:spPr>
          <a:xfrm>
            <a:off x="7053474" y="0"/>
            <a:ext cx="2322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200"/>
              <a:buFont typeface="Montserrat ExtraBold"/>
              <a:buNone/>
              <a:defRPr sz="1200" b="0" i="0" u="none" strike="noStrike" cap="none">
                <a:solidFill>
                  <a:srgbClr val="434343"/>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2pPr>
            <a:lvl3pPr marR="0" lvl="2"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3pPr>
            <a:lvl4pPr marR="0" lvl="3"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4pPr>
            <a:lvl5pPr marR="0" lvl="4"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5pPr>
            <a:lvl6pPr marR="0" lvl="5"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6pPr>
            <a:lvl7pPr marR="0" lvl="6"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7pPr>
            <a:lvl8pPr marR="0" lvl="7"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8pPr>
            <a:lvl9pPr marR="0" lvl="8" algn="ctr" rtl="0">
              <a:lnSpc>
                <a:spcPct val="100000"/>
              </a:lnSpc>
              <a:spcBef>
                <a:spcPts val="0"/>
              </a:spcBef>
              <a:spcAft>
                <a:spcPts val="0"/>
              </a:spcAft>
              <a:buClr>
                <a:srgbClr val="434343"/>
              </a:buClr>
              <a:buSzPts val="1200"/>
              <a:buFont typeface="Squada One"/>
              <a:buNone/>
              <a:defRPr sz="1200" b="0" i="0" u="none" strike="noStrike" cap="none">
                <a:solidFill>
                  <a:srgbClr val="434343"/>
                </a:solidFill>
                <a:latin typeface="Squada One"/>
                <a:ea typeface="Squada One"/>
                <a:cs typeface="Squada One"/>
                <a:sym typeface="Squada One"/>
              </a:defRPr>
            </a:lvl9pPr>
          </a:lstStyle>
          <a:p>
            <a:r>
              <a:rPr lang="en-US" dirty="0">
                <a:hlinkClick r:id="rId3" action="ppaction://hlinksldjump">
                  <a:extLst>
                    <a:ext uri="{A12FA001-AC4F-418D-AE19-62706E023703}">
                      <ahyp:hlinkClr xmlns:ahyp="http://schemas.microsoft.com/office/drawing/2018/hyperlinkcolor" val="tx"/>
                    </a:ext>
                  </a:extLst>
                </a:hlinkClick>
              </a:rPr>
              <a:t>CONTENT TABLE </a:t>
            </a:r>
            <a:endParaRPr lang="en-US" dirty="0"/>
          </a:p>
        </p:txBody>
      </p:sp>
    </p:spTree>
    <p:extLst>
      <p:ext uri="{BB962C8B-B14F-4D97-AF65-F5344CB8AC3E}">
        <p14:creationId xmlns:p14="http://schemas.microsoft.com/office/powerpoint/2010/main" val="3718279737"/>
      </p:ext>
    </p:extLst>
  </p:cSld>
  <p:clrMapOvr>
    <a:masterClrMapping/>
  </p:clrMapOvr>
</p:sld>
</file>

<file path=ppt/theme/theme1.xml><?xml version="1.0" encoding="utf-8"?>
<a:theme xmlns:a="http://schemas.openxmlformats.org/drawingml/2006/main"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themeOverride>
</file>

<file path=ppt/webextensions/webextension1.xml><?xml version="1.0" encoding="utf-8"?>
<we:webextension xmlns:we="http://schemas.microsoft.com/office/webextensions/webextension/2010/11" id="{94CC88C0-08F9-4624-92BA-8CE196A8FDC0}">
  <we:reference id="wa200003233" version="2.0.0.3" store="en-US" storeType="OMEX"/>
  <we:alternateReferences>
    <we:reference id="WA200003233" version="2.0.0.3" store="" storeType="OMEX"/>
  </we:alternateReferences>
  <we:properties>
    <we:property name="artifactViewState" value="&quot;live&quot;"/>
    <we:property name="backgroundColor" value="&quot;#F2F7FB&quot;"/>
    <we:property name="bookmark" value="&quot;H4sIAAAAAAAAA+2aS3PbNhDHv4qHl1w8HTwIgMjNVpzpwU48cZJLx+NZAAuZCUWqfDhWPfruBUkrafyQEpe21YY3EYAW+C9+C3ABXkUureYZLN7ADKOX0X5RfJ5B+XmH82g3yvtC5YQhlqBMwBrOJWFEhtpiXqdFXkUvr6IayinWH9Oqgay1FAr/ON2NIMuOYdo+ecgq3I3mWFZFDln6F/aNQ1VdNrjcjfBynhUltCZPaqixNXsRmofnMAT6WzsesHV6gSdo677UaWscJLFkwlBmY0+0C82qvkE3sjubtKa77idFXkOah27aMm8ZJYQgECW4ShgC6q48zerrJmZxcDkvg7qrlXNo4lTiraWUMqMFd5S1zqkX87Z2EpRMizK1kEWdxhKrXtJVNCmyZtb9Oviu/KRoSovv0HdVeZ3Wi2DpHU7b+mVw1XFZBEfeLD0vvkxKDP0FfWS5ezX8ECYZQn52MF3M67Pfi6bCs3kwi9XZ2zKdpmFab45u0v5v3dj23AXkFt2tge1NpyVOob5+PHjKUR+31V3h6ya/Ro3eVnEaSqo0n2bXKH+j6n0vzmZNFbhB1493cg5l3YaN+RT4bGkKBorSYbm/6IB6lZYrsunuDWlb6I/l6SogQ9tP/wi5a+B6UYNCfrpsa3RiEu2ZEF4jMYaD8nB/mD5/FHQ4bGuEFrN50eRujFK3D+XPhCj7RUP0ofj3sctjUE4JxygAsLAfI3MbY3cr+dsLjG3GbyuC/BAvMPt1IxxC2zsj+9lDYzUxfWwYJhgnVKMxoJRWsaSbY+MZsXqFWXBfuTh7j+Xs/4EXewBersibejv5ujlDPWfOCekoYcpRbjRjECve9rNWZY2XtSkuv5fYWhOShcTHOaeUCO9lUjviNyZNsWEJdYn0MvGUGq9dzJ89aaLbsVrfm9JtJLHKguHyuymKZhgy8y4Rhhq6KZj3XaXY1xeuq8Zuhq6iwzTMWm/7I2RNa/bFq/APV3zJX4RBLTuK7mG7+0f1FGTfSAlszNBy5RLmtXBEk1gkI4TDZ+4jgrdc1AMYlj3UBDUQ45VDkFTiCODjJKYjhHe6qQcx8dYTSYxWIBRqCpSzEcThT29GCO/J8KXjmpCwEXtJWMjumfRrspj/CoD3ZjCP7Np9dGVRzKqRwB91U08h1eFtkMUxBWY1CYk0I3Sk8MHuhfp8xPDn/NRzGJMEfEhG0LOEcG14Ysft+DEPnUYcNx3/eBt7Trgjwjqh2/szjEck/81BIixmmNdnb7vvIUYmf85ZqztdsM474Z1MEivQK0vajtYf7HcC9pu6DpZuHUw6ljDBEwS01DkbqDd2o8k5TPENXKRTqIvytk0DkktNUSfhJTfhBFSi7o+dTbv2EULVlPijvt47PNw5Otg7+fDu4OSmWz/kaV1NQiZYP4Q/C6W7LTbsVkJY4sL2JWMFDHW8+Z79KcTuhUUtzNPOtxP8QfTysKgxybTiHgSLmQAwW6G307kTnnZO/jwaTq+lXBCjhRKWUc5j4ZBvhd7V/H69Yh1ErgNn2rsK1MIIEVYG0Gv2vSeUewSXQ6OsiA+5t0Ie1lVUQMGILdGa5kNr9RKpkDHTQnjm2x9uzQXUE2p93ZR5Wp2j2zn+tnMPtzprT0gsGDWSSmc8sC1ZnT/kjyscQHGINaU0UYojMGO2Y77bUQ+pUwsiuXcKtEQNcXj33o4YXp05D6jVhDyEEsOsTcKLoBUmTux2aE2HhVdozrR0TEmHyiM6Sdd8YvyEQvsUazClndi7spmiqas5WDyGHO/IaoI+yB26DZlN9zn516RmufwbD3jVbMcuAAA=&quot;"/>
    <we:property name="creatorSessionId" value="&quot;b63d1ac2-9da6-477b-bd3a-55b3cbfb9294&quot;"/>
    <we:property name="creatorTenantId" value="&quot;77255288-5298-4ea5-81aa-a13e604c30ac&quot;"/>
    <we:property name="creatorUserId" value="&quot;100320018D26A308&quot;"/>
    <we:property name="datasetId" value="&quot;ffb1bca8-f7e4-4662-9667-758544260c19&quot;"/>
    <we:property name="embedUrl" value="&quot;/reportEmbed?reportId=1095b289-50a6-4c5f-923e-5096fcbd50c7&amp;config=eyJjbHVzdGVyVXJsIjoiaHR0cHM6Ly9XQUJJLUVVUk9QRS1OT1JUSC1CLXJlZGlyZWN0LmFuYWx5c2lzLndpbmRvd3MubmV0IiwiZW1iZWRGZWF0dXJlcyI6eyJ1c2FnZU1ldHJpY3NWTmV4dCI6dHJ1ZX19&amp;disableSensitivityBanner=true&quot;"/>
    <we:property name="initialStateBookmark" value="&quot;H4sIAAAAAAAAA6WWUW/UMAyA/wrq84SS2HES3gDxBAMEiBeEkJM4U1l3Pd310GDaf8ftJvEwjkPdy7XxuZ/txHZ809V+vx3451u+ku5Z92IcL694d/kEoDvrNvfCd+9enz//8Prb2+fnr1Q8bqd+3Oy7ZzfdxLsLmT73+wMPM0KFX76edTwM7/liXjUe9nLWbWW3Hzc89L/kTln/mnYHuT3r5Ho7jDuekR8nnmTG/lB1Xatt+3R2hMvU/5CPUqY7KTH6EBEhFHYSUvPAqra/U1g8+6vKjF7Mvxw3E/cbNTPLwMfCwbvCFMkgt1oXN/b95mK4d/jPt59+budd6a80wnk38nc1O3NubzWcZgwVLKlFm4oCvYn2JGuS6ymP1w9pkKODmkptRgOIzYUU19NyJmKPFTFQNNnYUGB1nMF6DxbQY86ILZnGa1lQyPuaLQVpwMaDUF7LSia4aorXM+SavTHWltUsn02yQkBYGCLGkMJaFmGUKpQExOeqWebd6bw4wgo5Qa0xV0zOF1uBoK5l1eTQG6oJIZELAIyrc79qwRnrDaAWXPBBS3B9fhWMvmkJB984RpOi0FoWK0bUK5tIT1ErskBbv/cOdaOosvcpMbXcTlfkMRYCWy+lEmgxsYWYV++9haSVaJ0mRNNyyuDi6npsWSgCEBkrJksyiVbHiDV6jJpkczu0puVcT9fQ0Q5G7NClIga1k1Fp3uTTWXGUFiwoAaAVL1mqBQPuEb26WoQcKGmowbJJlc0jerW46lpqDkmywajN7BG+VUZNNKPpUZJzKM5JWk+LeoiIEVkU5JpWxH/k7fFTCECeshVtZs0pGswj7rigN2QolEsgDuTRoMX1tBaLy3qlCycQiFX+pwvxMoW8OEyTDisPkMbbbCtRE2mtaWezfLoZ/Qu5UP9IuivRmWx+GQ/TfstF3vNG119uuu1u1EFs6mXR08GLN1Xq/ftufr7pJ9nd2f/Mw2E2vUxw3WJEXerzICc+mOe6bnHr6/zzG7/A19JjCgAA&quot;"/>
    <we:property name="isFiltersActionButtonVisible" value="true"/>
    <we:property name="isVisualContainerHeaderHidden" value="false"/>
    <we:property name="pageDisplayName" value="&quot;Price Analysis&quot;"/>
    <we:property name="pageName" value="&quot;d9cbda84625b12c4f09d&quot;"/>
    <we:property name="reportEmbeddedTime" value="&quot;2024-10-11T13:50:34.565Z&quot;"/>
    <we:property name="reportName" value="&quot;Real State Egypt&quot;"/>
    <we:property name="reportState" value="&quot;CONNECTED&quot;"/>
    <we:property name="reportUrl" value="&quot;/links/5ZFPPQxSoQ?ctid=77255288-5298-4ea5-81aa-a13e604c30ac&amp;bookmarkGuid=ef953d7f-06dc-4e1a-832e-0146e64ea069&amp;bookmarkUsage=1&amp;ctid=77255288-5298-4ea5-81aa-a13e604c30ac&amp;fromEntryPoint=export&quot;"/>
  </we:properties>
  <we:bindings/>
  <we:snapshot xmlns:r="http://schemas.openxmlformats.org/officeDocument/2006/relationships"/>
</we:webextension>
</file>

<file path=ppt/webextensions/webextension2.xml><?xml version="1.0" encoding="utf-8"?>
<we:webextension xmlns:we="http://schemas.microsoft.com/office/webextensions/webextension/2010/11" id="{30BCB54F-4E76-4D10-B70E-A8B651D1E5B4}">
  <we:reference id="wa200003233" version="2.0.0.3" store="en-US" storeType="OMEX"/>
  <we:alternateReferences>
    <we:reference id="WA200003233" version="2.0.0.3" store="" storeType="OMEX"/>
  </we:alternateReferences>
  <we:properties>
    <we:property name="pageName" value="&quot;6a45784437ca2e79f53a&quot;"/>
    <we:property name="reportUrl" value="&quot;/links/5ZFPPQxSoQ?ctid=77255288-5298-4ea5-81aa-a13e604c30ac&amp;bookmarkGuid=05c4f788-207d-4ad5-a9bc-0cb681467f2a&amp;bookmarkUsage=1&amp;ctid=77255288-5298-4ea5-81aa-a13e604c30ac&amp;fromEntryPoint=export&quot;"/>
    <we:property name="reportName" value="&quot;Real State Egypt&quot;"/>
    <we:property name="reportState" value="&quot;CONNECTED&quot;"/>
    <we:property name="embedUrl" value="&quot;/reportEmbed?reportId=1095b289-50a6-4c5f-923e-5096fcbd50c7&amp;config=eyJjbHVzdGVyVXJsIjoiaHR0cHM6Ly9XQUJJLUVVUk9QRS1OT1JUSC1CLXJlZGlyZWN0LmFuYWx5c2lzLndpbmRvd3MubmV0IiwiZW1iZWRGZWF0dXJlcyI6eyJ1c2FnZU1ldHJpY3NWTmV4dCI6dHJ1ZX19&amp;disableSensitivityBanner=true&quot;"/>
    <we:property name="pageDisplayName" value="&quot;Menu&quot;"/>
    <we:property name="datasetId" value="&quot;ffb1bca8-f7e4-4662-9667-758544260c19&quot;"/>
    <we:property name="backgroundColor" value="&quot;#F2F7FB&quot;"/>
    <we:property name="bookmark" value="&quot;H4sIAAAAAAAAA6WWzY7bOAyAX6XwebCgRIqSemyvxaJAF70UPVASNXDriYPEKaY7mHdfOinQQzdN4bkklkx//BFJ8Wlo43E/yfe/5UGH18Obef76IIevrxCHu2F32WRwkbQn55FdTFC5gL2d98s4747D66dhkcO9Lh/H40mmlWSbnz7fDTJN7+V+XXWZjno37PVwnHcyjf/qRdheLYeTPt8N+rif5oOsyA+LLLpiv5m4rc0E99dqj9Rl/KYftC6XXRYKMRFhrOI15h5QTOx4EThb9r8iK/qs/u28W2TcmZp1D0OqEoOvwomBpLd2NuM47u6nHwb//Paf7/s1OOODebhGo3wxtSvn+dnc6QBcqWaLWq4GDJDcTdaij0uZH3+lYUkeW66tgzmQuo85baeVwiyBGlHkBMVOt+JmP6MLAR1SoFKIeoYuW1lYOYRWHEftKBBQuWxlZYi+QQ12htJKAHCubmaFAtkpI1MVTJRijltZTEmbclbUUJplWfC38+IKK5aMraXSKPtQXUPGtpXVsqcA3DJhZh8RhTbnfrOCAxcAyQouhmgluD2/KqXQrYRj6JIS5KS8lSWGUbPKZbZTtIqs2LfH3pMFipuEkLNwL/12RV5jEYoLWhujFZM4TGVz7B1mq0TnLSG6lVNBnzbXYy/KCZGt/ysUzZB5s4/UUqBkSba2Qwe9lHa7hq52MBZPPlcFsk7GtQcot7PiKi06NAJir0GLNoeA/gW9ujnCEjmbq9EJ5Cbwgl6tvvmeuyfWApSsmb3AtiZkiQaWHjV7T+q95u20ZIdIlEjUQL5bRfxB3l4/hYgcuDi1Zta9oRFecMdFuyGjDSo1skQOBORoO62n6otd6SoZFVPTP+lCcp5C3pyWxYaVX5AQXHGNuav23q2zObndjH6HPFN/7gwPajPZ+jCfluNeqr6Xna0/PQ37w2yD2DLqWc4GL9k1bT+eD+v/u3HRw0X/R5lOq+rzBDec1Xxef/4DyZQntzoKAAA=&quot;"/>
    <we:property name="initialStateBookmark" value="&quot;H4sIAAAAAAAAA6WWUW/UMAyA/wrq84SS2HES3gDxBAMEiBeEkJM4U1l3Pd310GDaf8ftJvEwjkPdy7XxuZ/txHZ809V+vx3451u+ku5Z92IcL694d/kEoDvrNvfCd+9enz//8Prb2+fnr1Q8bqd+3Oy7ZzfdxLsLmT73+wMPM0KFX76edTwM7/liXjUe9nLWbWW3Hzc89L/kTln/mnYHuT3r5Ho7jDuekR8nnmTG/lB1Xatt+3R2hMvU/5CPUqY7KTH6EBEhFHYSUvPAqra/U1g8+6vKjF7Mvxw3E/cbNTPLwMfCwbvCFMkgt1oXN/b95mK4d/jPt59+budd6a80wnk38nc1O3NubzWcZgwVLKlFm4oCvYn2JGuS6ymP1w9pkKODmkptRgOIzYUU19NyJmKPFTFQNNnYUGB1nMF6DxbQY86ILZnGa1lQyPuaLQVpwMaDUF7LSia4aorXM+SavTHWltUsn02yQkBYGCLGkMJaFmGUKpQExOeqWebd6bw4wgo5Qa0xV0zOF1uBoK5l1eTQG6oJIZELAIyrc79qwRnrDaAWXPBBS3B9fhWMvmkJB984RpOi0FoWK0bUK5tIT1ErskBbv/cOdaOosvcpMbXcTlfkMRYCWy+lEmgxsYWYV++9haSVaJ0mRNNyyuDi6npsWSgCEBkrJksyiVbHiDV6jJpkczu0puVcT9fQ0Q5G7NClIga1k1Fp3uTTWXGUFiwoAaAVL1mqBQPuEb26WoQcKGmowbJJlc0jerW46lpqDkmywajN7BG+VUZNNKPpUZJzKM5JWk+LeoiIEVkU5JpWxH/k7fFTCECeshVtZs0pGswj7rigN2QolEsgDuTRoMX1tBaLy3qlCycQiFX+pwvxMoW8OEyTDisPkMbbbCtRE2mtaWezfLoZ/Qu5UP9IuivRmWx+GQ/TfstF3vNG119uuu1u1EFs6mXR08GLN1Xq/ftufr7pJ9nd2f/Mw2E2vUxw3WJEXerzICc+mOe6bnHr6/zzG7/A19JjCgAA&quot;"/>
    <we:property name="isFiltersActionButtonVisible" value="true"/>
    <we:property name="isVisualContainerHeaderHidden" value="false"/>
    <we:property name="reportEmbeddedTime" value="&quot;2024-10-11T15:10:50.518Z&quot;"/>
    <we:property name="creatorTenantId" value="&quot;77255288-5298-4ea5-81aa-a13e604c30ac&quot;"/>
    <we:property name="creatorUserId" value="&quot;100320018D26A308&quot;"/>
    <we:property name="creatorSessionId" value="&quot;8f2cd135-422a-42d7-80ac-19180f9ed470&quot;"/>
    <we:property name="artifactViewState" value="&quot;liv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681</TotalTime>
  <Words>1765</Words>
  <Application>Microsoft Office PowerPoint</Application>
  <PresentationFormat>On-screen Show (16:9)</PresentationFormat>
  <Paragraphs>218</Paragraphs>
  <Slides>38</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Montserrat Black</vt:lpstr>
      <vt:lpstr>Arial</vt:lpstr>
      <vt:lpstr>Barlow Light</vt:lpstr>
      <vt:lpstr>Montserrat Light</vt:lpstr>
      <vt:lpstr>Montserrat ExtraBold</vt:lpstr>
      <vt:lpstr>Fira Sans Extra Condensed Medium</vt:lpstr>
      <vt:lpstr>Segoe UI Light</vt:lpstr>
      <vt:lpstr>EB Garamond</vt:lpstr>
      <vt:lpstr>Real Estate Marketing Plan </vt:lpstr>
      <vt:lpstr>REAL ESTATE MARKET ANALYSIS</vt:lpstr>
      <vt:lpstr>TABLE OF CONTENTS</vt:lpstr>
      <vt:lpstr>TEAM MEMBERS</vt:lpstr>
      <vt:lpstr>INTRODUCTION</vt:lpstr>
      <vt:lpstr>What Is This Presentation About?</vt:lpstr>
      <vt:lpstr>The Analysis of The Project</vt:lpstr>
      <vt:lpstr>Data Source</vt:lpstr>
      <vt:lpstr>GOAL OF THE PROJECT</vt:lpstr>
      <vt:lpstr>What Do We Aim To?</vt:lpstr>
      <vt:lpstr>CLEANING PHASE</vt:lpstr>
      <vt:lpstr>Excel &amp; Power Query</vt:lpstr>
      <vt:lpstr>Excel &amp; Power Query</vt:lpstr>
      <vt:lpstr>Excel &amp; Power Query</vt:lpstr>
      <vt:lpstr>Power Query in Power BI</vt:lpstr>
      <vt:lpstr>Power Query in Power BI</vt:lpstr>
      <vt:lpstr>Power Query in Power BI</vt:lpstr>
      <vt:lpstr>Power Query in Power BI</vt:lpstr>
      <vt:lpstr>Power Query in Power BI</vt:lpstr>
      <vt:lpstr>Power Query in Power BI</vt:lpstr>
      <vt:lpstr>Power Query in Power BI</vt:lpstr>
      <vt:lpstr>Power Query in Power BI</vt:lpstr>
      <vt:lpstr>DYNAMIC DASHBOARD</vt:lpstr>
      <vt:lpstr>Real State Egypt</vt:lpstr>
      <vt:lpstr>ANALYSIS PHASE</vt:lpstr>
      <vt:lpstr>Summary Measures</vt:lpstr>
      <vt:lpstr>Summary Measures</vt:lpstr>
      <vt:lpstr>Key Insights of Price by Type and Compound</vt:lpstr>
      <vt:lpstr>Key Insights of Average Price by Delivery Term </vt:lpstr>
      <vt:lpstr>Key Insights of Average Price by Region and City</vt:lpstr>
      <vt:lpstr>Key Insights of Average Area and Average Price by Level</vt:lpstr>
      <vt:lpstr>Key Insights of Number of Units by Delivery Year</vt:lpstr>
      <vt:lpstr>Key Insights of Number of Units by Delivery Year</vt:lpstr>
      <vt:lpstr>Key Insights of Units by Payment Option</vt:lpstr>
      <vt:lpstr>Key Insights of Furnished VS Non-Furnished Offers</vt:lpstr>
      <vt:lpstr>Key Insights of Average Area by Type</vt:lpstr>
      <vt:lpstr>CONCLUSION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Hadeel Ayman</dc:creator>
  <cp:lastModifiedBy>حنين حسام كمال محمد محمد حواس</cp:lastModifiedBy>
  <cp:revision>28</cp:revision>
  <dcterms:modified xsi:type="dcterms:W3CDTF">2024-10-21T11:16:46Z</dcterms:modified>
</cp:coreProperties>
</file>